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handoutMasterIdLst>
    <p:handoutMasterId r:id="rId20"/>
  </p:handoutMasterIdLst>
  <p:sldIdLst>
    <p:sldId id="256" r:id="rId2"/>
    <p:sldId id="283" r:id="rId3"/>
    <p:sldId id="293" r:id="rId4"/>
    <p:sldId id="295" r:id="rId5"/>
    <p:sldId id="259" r:id="rId6"/>
    <p:sldId id="289" r:id="rId7"/>
    <p:sldId id="266" r:id="rId8"/>
    <p:sldId id="291" r:id="rId9"/>
    <p:sldId id="280" r:id="rId10"/>
    <p:sldId id="292" r:id="rId11"/>
    <p:sldId id="269" r:id="rId12"/>
    <p:sldId id="270" r:id="rId13"/>
    <p:sldId id="285" r:id="rId14"/>
    <p:sldId id="287" r:id="rId15"/>
    <p:sldId id="286" r:id="rId16"/>
    <p:sldId id="290" r:id="rId17"/>
    <p:sldId id="288" r:id="rId18"/>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ＭＳ Ｐゴシック" charset="0"/>
        <a:cs typeface="ＭＳ Ｐゴシック" charset="0"/>
      </a:defRPr>
    </a:lvl1pPr>
    <a:lvl2pPr marL="742950" indent="-28575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ＭＳ Ｐゴシック" charset="0"/>
        <a:cs typeface="ＭＳ Ｐゴシック" charset="0"/>
      </a:defRPr>
    </a:lvl2pPr>
    <a:lvl3pPr marL="11430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ＭＳ Ｐゴシック" charset="0"/>
        <a:cs typeface="ＭＳ Ｐゴシック" charset="0"/>
      </a:defRPr>
    </a:lvl3pPr>
    <a:lvl4pPr marL="16002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ＭＳ Ｐゴシック" charset="0"/>
        <a:cs typeface="ＭＳ Ｐゴシック" charset="0"/>
      </a:defRPr>
    </a:lvl4pPr>
    <a:lvl5pPr marL="2057400" indent="-228600" algn="l" defTabSz="457200" rtl="0" fontAlgn="base">
      <a:spcBef>
        <a:spcPct val="0"/>
      </a:spcBef>
      <a:spcAft>
        <a:spcPct val="0"/>
      </a:spcAft>
      <a:buClr>
        <a:srgbClr val="000000"/>
      </a:buClr>
      <a:buSzPct val="100000"/>
      <a:buFont typeface="Times New Roman" charset="0"/>
      <a:defRPr sz="2400" kern="1200">
        <a:solidFill>
          <a:schemeClr val="bg1"/>
        </a:solidFill>
        <a:latin typeface="Arial" charset="0"/>
        <a:ea typeface="ＭＳ Ｐゴシック" charset="0"/>
        <a:cs typeface="ＭＳ Ｐゴシック" charset="0"/>
      </a:defRPr>
    </a:lvl5pPr>
    <a:lvl6pPr marL="2286000" algn="l" defTabSz="457200" rtl="0" eaLnBrk="1" latinLnBrk="0" hangingPunct="1">
      <a:defRPr sz="2400" kern="1200">
        <a:solidFill>
          <a:schemeClr val="bg1"/>
        </a:solidFill>
        <a:latin typeface="Arial" charset="0"/>
        <a:ea typeface="ＭＳ Ｐゴシック" charset="0"/>
        <a:cs typeface="ＭＳ Ｐゴシック" charset="0"/>
      </a:defRPr>
    </a:lvl6pPr>
    <a:lvl7pPr marL="2743200" algn="l" defTabSz="457200" rtl="0" eaLnBrk="1" latinLnBrk="0" hangingPunct="1">
      <a:defRPr sz="2400" kern="1200">
        <a:solidFill>
          <a:schemeClr val="bg1"/>
        </a:solidFill>
        <a:latin typeface="Arial" charset="0"/>
        <a:ea typeface="ＭＳ Ｐゴシック" charset="0"/>
        <a:cs typeface="ＭＳ Ｐゴシック" charset="0"/>
      </a:defRPr>
    </a:lvl7pPr>
    <a:lvl8pPr marL="3200400" algn="l" defTabSz="457200" rtl="0" eaLnBrk="1" latinLnBrk="0" hangingPunct="1">
      <a:defRPr sz="2400" kern="1200">
        <a:solidFill>
          <a:schemeClr val="bg1"/>
        </a:solidFill>
        <a:latin typeface="Arial" charset="0"/>
        <a:ea typeface="ＭＳ Ｐゴシック" charset="0"/>
        <a:cs typeface="ＭＳ Ｐゴシック" charset="0"/>
      </a:defRPr>
    </a:lvl8pPr>
    <a:lvl9pPr marL="3657600" algn="l" defTabSz="457200" rtl="0" eaLnBrk="1" latinLnBrk="0" hangingPunct="1">
      <a:defRPr sz="2400" kern="1200">
        <a:solidFill>
          <a:schemeClr val="bg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776" y="-472"/>
      </p:cViewPr>
      <p:guideLst>
        <p:guide orient="horz" pos="2160"/>
        <p:guide pos="288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115" d="100"/>
        <a:sy n="115" d="100"/>
      </p:scale>
      <p:origin x="0" y="3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cs typeface="MS Gothic" charset="0"/>
              </a:defRPr>
            </a:lvl1pPr>
          </a:lstStyle>
          <a:p>
            <a:pPr>
              <a:defRPr/>
            </a:pPr>
            <a:endParaRPr lang="en-US"/>
          </a:p>
        </p:txBody>
      </p:sp>
      <p:sp>
        <p:nvSpPr>
          <p:cNvPr id="5017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cs typeface="MS Gothic" charset="0"/>
              </a:defRPr>
            </a:lvl1pPr>
          </a:lstStyle>
          <a:p>
            <a:pPr>
              <a:defRPr/>
            </a:pPr>
            <a:endParaRPr lang="en-US"/>
          </a:p>
        </p:txBody>
      </p:sp>
      <p:sp>
        <p:nvSpPr>
          <p:cNvPr id="5018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cs typeface="MS Gothic" charset="0"/>
              </a:defRPr>
            </a:lvl1pPr>
          </a:lstStyle>
          <a:p>
            <a:pPr>
              <a:defRPr/>
            </a:pPr>
            <a:endParaRPr lang="en-US"/>
          </a:p>
        </p:txBody>
      </p:sp>
      <p:sp>
        <p:nvSpPr>
          <p:cNvPr id="5018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cs typeface="MS Gothic" charset="0"/>
              </a:defRPr>
            </a:lvl1pPr>
          </a:lstStyle>
          <a:p>
            <a:pPr>
              <a:defRPr/>
            </a:pPr>
            <a:fld id="{8D7B2FEB-2A7C-4C4F-9907-5ECC2C72924D}" type="slidenum">
              <a:rPr lang="en-US"/>
              <a:pPr>
                <a:defRPr/>
              </a:pPr>
              <a:t>‹#›</a:t>
            </a:fld>
            <a:endParaRPr lang="en-US"/>
          </a:p>
        </p:txBody>
      </p:sp>
    </p:spTree>
    <p:extLst>
      <p:ext uri="{BB962C8B-B14F-4D97-AF65-F5344CB8AC3E}">
        <p14:creationId xmlns:p14="http://schemas.microsoft.com/office/powerpoint/2010/main" val="1300636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052" name="Rectangle 4"/>
          <p:cNvSpPr>
            <a:spLocks noGrp="1" noRot="1" noChangeAspect="1" noChangeArrowheads="1"/>
          </p:cNvSpPr>
          <p:nvPr>
            <p:ph type="sldImg"/>
          </p:nvPr>
        </p:nvSpPr>
        <p:spPr bwMode="auto">
          <a:xfrm>
            <a:off x="-11798300" y="-11796713"/>
            <a:ext cx="11793537" cy="12487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2053" name="Rectangle 5"/>
          <p:cNvSpPr>
            <a:spLocks noGrp="1" noChangeArrowheads="1"/>
          </p:cNvSpPr>
          <p:nvPr>
            <p:ph type="body"/>
          </p:nvPr>
        </p:nvSpPr>
        <p:spPr bwMode="auto">
          <a:xfrm>
            <a:off x="685800" y="4343400"/>
            <a:ext cx="5480050" cy="410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15927339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5602"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6626"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28674"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1798300" y="-11796713"/>
            <a:ext cx="11798300" cy="124920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35842"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4225588" y="-11796713"/>
            <a:ext cx="16648113" cy="12487276"/>
          </a:xfrm>
        </p:spPr>
      </p:sp>
      <p:sp>
        <p:nvSpPr>
          <p:cNvPr id="58371" name="Rectangle 3"/>
          <p:cNvSpPr>
            <a:spLocks noGrp="1" noChangeArrowheads="1"/>
          </p:cNvSpPr>
          <p:nvPr>
            <p:ph type="body" idx="1"/>
          </p:nvPr>
        </p:nvSpPr>
        <p:spPr/>
        <p:txBody>
          <a:bodyPr/>
          <a:lstStyle/>
          <a:p>
            <a:pPr>
              <a:defRPr/>
            </a:pPr>
            <a:r>
              <a:rPr lang="en-US" smtClean="0">
                <a:cs typeface="+mn-cs"/>
              </a:rPr>
              <a:t>Take the book as model.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1798300" y="-11796713"/>
            <a:ext cx="11798300" cy="124920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38914"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1800">
              <a:cs typeface="MS Gothic" charset="0"/>
            </a:endParaRPr>
          </a:p>
        </p:txBody>
      </p:sp>
      <p:sp>
        <p:nvSpPr>
          <p:cNvPr id="39938" name="Text Box 2"/>
          <p:cNvSpPr txBox="1">
            <a:spLocks noGrp="1" noChangeArrowheads="1"/>
          </p:cNvSpPr>
          <p:nvPr>
            <p:ph type="body"/>
          </p:nvPr>
        </p:nvSpPr>
        <p:spPr>
          <a:xfrm>
            <a:off x="685800" y="4343400"/>
            <a:ext cx="5481638" cy="411162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25588" y="-11796713"/>
            <a:ext cx="16648113" cy="12487276"/>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473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5480C3E-D90E-D348-AA55-AE14B746EE74}"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8BEDBF0-7FFA-1343-8973-6D502DF247F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45E1A93-0C39-BC41-A02B-12D04E8DD04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211138"/>
            <a:ext cx="8528050" cy="758825"/>
          </a:xfrm>
        </p:spPr>
        <p:txBody>
          <a:bodyPr/>
          <a:lstStyle/>
          <a:p>
            <a:r>
              <a:rPr lang="en-US" smtClean="0"/>
              <a:t>Click to edit Master title style</a:t>
            </a:r>
            <a:endParaRPr lang="en-US"/>
          </a:p>
        </p:txBody>
      </p:sp>
      <p:sp>
        <p:nvSpPr>
          <p:cNvPr id="3" name="Rectangle 3"/>
          <p:cNvSpPr>
            <a:spLocks noGrp="1" noChangeArrowheads="1"/>
          </p:cNvSpPr>
          <p:nvPr>
            <p:ph type="sldNum" idx="10"/>
          </p:nvPr>
        </p:nvSpPr>
        <p:spPr>
          <a:ln/>
        </p:spPr>
        <p:txBody>
          <a:bodyPr/>
          <a:lstStyle>
            <a:lvl1pPr>
              <a:defRPr/>
            </a:lvl1pPr>
          </a:lstStyle>
          <a:p>
            <a:pPr>
              <a:defRPr/>
            </a:pPr>
            <a:fld id="{6DDCCF4B-131E-8B4C-AF21-26CF609FEEB8}" type="slidenum">
              <a:rPr lang="en-US"/>
              <a:pPr>
                <a:defRPr/>
              </a:pPr>
              <a:t>‹#›</a:t>
            </a:fld>
            <a:endParaRPr lang="en-US"/>
          </a:p>
        </p:txBody>
      </p:sp>
    </p:spTree>
    <p:extLst>
      <p:ext uri="{BB962C8B-B14F-4D97-AF65-F5344CB8AC3E}">
        <p14:creationId xmlns:p14="http://schemas.microsoft.com/office/powerpoint/2010/main" val="212493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D67A177-8CB2-1046-89E6-B55F47404A9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1/28/14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6FB56819-ACF9-5043-99B4-EB97A0A1CCF3}"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38430672-8A21-CB4B-8ED2-F6B59E98C40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858EC56-EBC4-1247-8AA0-7F058CBDEBA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24125E95-5ACE-D149-9421-0B1FA4A34AD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B61E620-C52B-C44D-A5B4-D91C0E8BFD8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3A9A460D-E632-DB48-8297-173CFEF772F0}"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1/28/14</a:t>
            </a:fld>
            <a:endParaRPr lang="en-US" dirty="0"/>
          </a:p>
        </p:txBody>
      </p:sp>
      <p:sp>
        <p:nvSpPr>
          <p:cNvPr id="9" name="Slide Number Placeholder 8"/>
          <p:cNvSpPr>
            <a:spLocks noGrp="1"/>
          </p:cNvSpPr>
          <p:nvPr>
            <p:ph type="sldNum" sz="quarter" idx="11"/>
          </p:nvPr>
        </p:nvSpPr>
        <p:spPr/>
        <p:txBody>
          <a:bodyPr/>
          <a:lstStyle/>
          <a:p>
            <a:pPr>
              <a:defRPr/>
            </a:pPr>
            <a:fld id="{635732CD-B79F-E14D-90A9-F319DCE260C1}" type="slidenum">
              <a:rPr lang="en-US" smtClean="0"/>
              <a:pPr>
                <a:defRPr/>
              </a:pPr>
              <a:t>‹#›</a:t>
            </a:fld>
            <a:endParaRPr lang="en-US"/>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9C587F85-9190-8743-8971-08CBB0E7FFB9}"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1/28/14</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s.org/publications/what-is-te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ogebratube.org/student/m111" TargetMode="Externa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mathcasts.org/gg/construct/BasicConstruct.ggb"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th.sunysb.edu/~moira/mat517-spr14/" TargetMode="External"/><Relationship Id="rId4" Type="http://schemas.openxmlformats.org/officeDocument/2006/relationships/hyperlink" Target="http://blackboard.stonybrook.edu/"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81000" y="1143000"/>
            <a:ext cx="7772400" cy="2103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846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gn="ctr">
              <a:lnSpc>
                <a:spcPct val="93000"/>
              </a:lnSpc>
              <a:defRPr/>
            </a:pPr>
            <a:endParaRPr lang="en-US" sz="4400" b="1" dirty="0" smtClean="0">
              <a:solidFill>
                <a:srgbClr val="333399"/>
              </a:solidFill>
              <a:latin typeface="Times New Roman" charset="0"/>
              <a:cs typeface="Tahoma" charset="0"/>
            </a:endParaRPr>
          </a:p>
        </p:txBody>
      </p:sp>
      <p:sp>
        <p:nvSpPr>
          <p:cNvPr id="2" name="Rectangle 1"/>
          <p:cNvSpPr/>
          <p:nvPr/>
        </p:nvSpPr>
        <p:spPr>
          <a:xfrm>
            <a:off x="921556" y="1371600"/>
            <a:ext cx="7481535" cy="2075594"/>
          </a:xfrm>
          <a:prstGeom prst="rect">
            <a:avLst/>
          </a:prstGeom>
        </p:spPr>
        <p:txBody>
          <a:bodyPr wrap="none">
            <a:spAutoFit/>
          </a:bodyPr>
          <a:lstStyle/>
          <a:p>
            <a:pPr algn="ctr">
              <a:lnSpc>
                <a:spcPct val="93000"/>
              </a:lnSpc>
              <a:defRPr/>
            </a:pPr>
            <a:endParaRPr lang="en-US" sz="4600" spc="-100" dirty="0" smtClean="0">
              <a:solidFill>
                <a:srgbClr val="675E47"/>
              </a:solidFill>
              <a:latin typeface="Cambria"/>
              <a:ea typeface="+mj-ea"/>
              <a:cs typeface="+mj-cs"/>
            </a:endParaRPr>
          </a:p>
          <a:p>
            <a:pPr algn="ctr">
              <a:lnSpc>
                <a:spcPct val="93000"/>
              </a:lnSpc>
              <a:defRPr/>
            </a:pPr>
            <a:r>
              <a:rPr lang="en-US" sz="4600" spc="-100" dirty="0" smtClean="0">
                <a:solidFill>
                  <a:srgbClr val="675E47"/>
                </a:solidFill>
                <a:latin typeface="Cambria"/>
                <a:ea typeface="+mj-ea"/>
                <a:cs typeface="+mj-cs"/>
              </a:rPr>
              <a:t>MAT 517/ MAT 330 </a:t>
            </a:r>
          </a:p>
          <a:p>
            <a:pPr algn="ctr">
              <a:lnSpc>
                <a:spcPct val="93000"/>
              </a:lnSpc>
              <a:defRPr/>
            </a:pPr>
            <a:r>
              <a:rPr lang="en-US" sz="4600" spc="-100" dirty="0" smtClean="0">
                <a:solidFill>
                  <a:srgbClr val="675E47"/>
                </a:solidFill>
                <a:latin typeface="Cambria"/>
                <a:ea typeface="+mj-ea"/>
                <a:cs typeface="+mj-cs"/>
              </a:rPr>
              <a:t>Technology in Math Education</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idx="1"/>
          </p:nvPr>
        </p:nvSpPr>
        <p:spPr>
          <a:xfrm>
            <a:off x="304800" y="1295400"/>
            <a:ext cx="8534400" cy="51816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dirty="0" smtClean="0"/>
              <a:t>Your </a:t>
            </a:r>
            <a:r>
              <a:rPr lang="en-US" dirty="0"/>
              <a:t>target audience is a reasonable high school senior. Two lessons will be on topics of your choice and the third one  will be </a:t>
            </a:r>
            <a:r>
              <a:rPr lang="en-US" dirty="0" err="1" smtClean="0"/>
              <a:t>assigne</a:t>
            </a:r>
            <a:endParaRPr lang="en-US" dirty="0" smtClean="0"/>
          </a:p>
          <a:p>
            <a:r>
              <a:rPr lang="en-US" dirty="0" smtClean="0"/>
              <a:t>Each </a:t>
            </a:r>
            <a:r>
              <a:rPr lang="en-US" dirty="0"/>
              <a:t>project must consist of </a:t>
            </a:r>
          </a:p>
          <a:p>
            <a:pPr lvl="1"/>
            <a:r>
              <a:rPr lang="en-US" dirty="0"/>
              <a:t>20-30 minute oral exposition using technology </a:t>
            </a:r>
            <a:r>
              <a:rPr lang="en-US" dirty="0" smtClean="0"/>
              <a:t>resources.</a:t>
            </a:r>
          </a:p>
          <a:p>
            <a:pPr lvl="1"/>
            <a:r>
              <a:rPr lang="en-US" dirty="0" smtClean="0"/>
              <a:t>A </a:t>
            </a:r>
            <a:r>
              <a:rPr lang="en-US" dirty="0"/>
              <a:t>written exposition in latex or html, which must be posted ten days before your exposition (making sure you give a clear definition of each term you introduce). This exposition should have meaningful illustrations.</a:t>
            </a:r>
          </a:p>
          <a:p>
            <a:pPr lvl="1"/>
            <a:r>
              <a:rPr lang="en-US" dirty="0"/>
              <a:t>Four homework problems for the audience with solutions written in Latex. (Homework must include the use of software and/or graphing calculator).</a:t>
            </a:r>
          </a:p>
          <a:p>
            <a:r>
              <a:rPr lang="en-US" dirty="0"/>
              <a:t>Each project will be graded as follows</a:t>
            </a:r>
          </a:p>
          <a:p>
            <a:pPr lvl="1"/>
            <a:r>
              <a:rPr lang="en-US" dirty="0"/>
              <a:t> appropriate use of technology 5 points</a:t>
            </a:r>
          </a:p>
          <a:p>
            <a:pPr lvl="1"/>
            <a:r>
              <a:rPr lang="en-US" dirty="0"/>
              <a:t>mathematical correctness and depth 4 points</a:t>
            </a:r>
          </a:p>
          <a:p>
            <a:pPr lvl="1"/>
            <a:r>
              <a:rPr lang="en-US" dirty="0"/>
              <a:t>homework 3 points</a:t>
            </a:r>
          </a:p>
          <a:p>
            <a:pPr lvl="1"/>
            <a:r>
              <a:rPr lang="en-US" dirty="0"/>
              <a:t>oral presentation 4 points</a:t>
            </a:r>
          </a:p>
          <a:p>
            <a:pPr lvl="1"/>
            <a:r>
              <a:rPr lang="en-US" dirty="0"/>
              <a:t>writing quality 4 </a:t>
            </a:r>
            <a:r>
              <a:rPr lang="en-US" dirty="0" smtClean="0"/>
              <a:t>points</a:t>
            </a:r>
          </a:p>
          <a:p>
            <a:endParaRPr lang="en-US" dirty="0"/>
          </a:p>
        </p:txBody>
      </p:sp>
      <p:sp>
        <p:nvSpPr>
          <p:cNvPr id="4" name="Rectangle 3"/>
          <p:cNvSpPr/>
          <p:nvPr/>
        </p:nvSpPr>
        <p:spPr>
          <a:xfrm>
            <a:off x="3581400" y="0"/>
            <a:ext cx="5257800" cy="1200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11480" lvl="1" indent="0">
              <a:buNone/>
            </a:pPr>
            <a:r>
              <a:rPr lang="en-US" dirty="0" smtClean="0"/>
              <a:t>I’d </a:t>
            </a:r>
            <a:r>
              <a:rPr lang="en-US" dirty="0"/>
              <a:t>be happy to check any draft of your work if you present it to me a few days before the deadline.</a:t>
            </a:r>
            <a:endParaRPr lang="en-US" dirty="0"/>
          </a:p>
        </p:txBody>
      </p:sp>
    </p:spTree>
    <p:extLst>
      <p:ext uri="{BB962C8B-B14F-4D97-AF65-F5344CB8AC3E}">
        <p14:creationId xmlns:p14="http://schemas.microsoft.com/office/powerpoint/2010/main" val="3549060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914400" y="914400"/>
            <a:ext cx="8532813" cy="674688"/>
          </a:xfrm>
        </p:spPr>
        <p:txBody>
          <a:bodyPr tIns="38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Team work</a:t>
            </a:r>
          </a:p>
        </p:txBody>
      </p:sp>
      <p:sp>
        <p:nvSpPr>
          <p:cNvPr id="16386" name="Rectangle 2"/>
          <p:cNvSpPr>
            <a:spLocks noGrp="1" noChangeArrowheads="1"/>
          </p:cNvSpPr>
          <p:nvPr>
            <p:ph idx="1"/>
          </p:nvPr>
        </p:nvSpPr>
        <p:spPr>
          <a:xfrm>
            <a:off x="762000" y="1690688"/>
            <a:ext cx="7467600" cy="242411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681038" indent="-681038">
              <a:buFont typeface="Times New Roman" charset="0"/>
              <a:buChar char="•"/>
              <a:tabLst>
                <a:tab pos="6810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pPr>
            <a:r>
              <a:rPr lang="en-US" dirty="0" smtClean="0"/>
              <a:t>You may discuss the assignments in this course with classmates, before  working in the write-up</a:t>
            </a:r>
            <a:r>
              <a:rPr lang="en-US" dirty="0" smtClean="0"/>
              <a:t>. </a:t>
            </a:r>
            <a:r>
              <a:rPr lang="en-US" dirty="0" smtClean="0"/>
              <a:t>Moreover, it will be a good idea to present your project to a classmate before presenting it to the class.</a:t>
            </a:r>
            <a:endParaRPr lang="en-US" dirty="0" smtClean="0"/>
          </a:p>
          <a:p>
            <a:pPr marL="681038" indent="-681038">
              <a:buFont typeface="Times New Roman" charset="0"/>
              <a:buChar char="•"/>
              <a:tabLst>
                <a:tab pos="6810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pPr>
            <a:r>
              <a:rPr lang="en-US" dirty="0" smtClean="0"/>
              <a:t>Each student's submission must be his or her own work. </a:t>
            </a:r>
          </a:p>
          <a:p>
            <a:pPr marL="681038" indent="-681038">
              <a:buFont typeface="Times New Roman" charset="0"/>
              <a:buChar char="•"/>
              <a:tabLst>
                <a:tab pos="6810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pPr>
            <a:r>
              <a:rPr lang="en-US" dirty="0" smtClean="0"/>
              <a:t>It is not allowed to browse the Internet for solutions</a:t>
            </a:r>
            <a:r>
              <a:rPr lang="en-US" dirty="0" smtClean="0"/>
              <a:t>.</a:t>
            </a:r>
          </a:p>
          <a:p>
            <a:pPr marL="681038" indent="-681038">
              <a:buFont typeface="Times New Roman" charset="0"/>
              <a:buChar char="•"/>
              <a:tabLst>
                <a:tab pos="6810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pPr>
            <a:r>
              <a:rPr lang="en-US" dirty="0" smtClean="0"/>
              <a:t> </a:t>
            </a: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04800" y="274638"/>
            <a:ext cx="85344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7668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gn="ctr">
              <a:lnSpc>
                <a:spcPct val="93000"/>
              </a:lnSpc>
              <a:defRPr/>
            </a:pPr>
            <a:r>
              <a:rPr lang="en-US" sz="3500" b="1" smtClean="0">
                <a:solidFill>
                  <a:srgbClr val="FF0000"/>
                </a:solidFill>
                <a:latin typeface="Times New Roman" charset="0"/>
                <a:cs typeface="Arial" charset="0"/>
              </a:rPr>
              <a:t>ACADEMIC DISHONESTY</a:t>
            </a:r>
          </a:p>
        </p:txBody>
      </p:sp>
      <p:sp>
        <p:nvSpPr>
          <p:cNvPr id="17410" name="Text Box 2"/>
          <p:cNvSpPr txBox="1">
            <a:spLocks noChangeArrowheads="1"/>
          </p:cNvSpPr>
          <p:nvPr/>
        </p:nvSpPr>
        <p:spPr bwMode="auto">
          <a:xfrm>
            <a:off x="304800" y="914400"/>
            <a:ext cx="8001000" cy="5702300"/>
          </a:xfrm>
          <a:prstGeom prst="rect">
            <a:avLst/>
          </a:prstGeom>
          <a:noFill/>
          <a:ln w="76200" cmpd="sng">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73800"/>
          <a:lstStyle>
            <a:lvl1pPr marL="336550" indent="-33655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ＭＳ Ｐゴシック" charset="0"/>
                <a:cs typeface="MS Gothic" charset="0"/>
              </a:defRPr>
            </a:lvl1pPr>
            <a:lvl2pP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2pPr>
            <a:lvl3pP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3pPr>
            <a:lvl4pP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4pPr>
            <a:lvl5pP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rgbClr val="000000"/>
                </a:solidFill>
                <a:latin typeface="Arial" charset="0"/>
                <a:ea typeface="MS Gothic" charset="0"/>
                <a:cs typeface="MS Gothic" charset="0"/>
              </a:defRPr>
            </a:lvl9pPr>
          </a:lstStyle>
          <a:p>
            <a:pPr algn="just">
              <a:lnSpc>
                <a:spcPct val="93000"/>
              </a:lnSpc>
              <a:spcBef>
                <a:spcPts val="800"/>
              </a:spcBef>
              <a:buClr>
                <a:srgbClr val="FF0000"/>
              </a:buClr>
              <a:buFont typeface="Times New Roman" charset="0"/>
              <a:buChar char="•"/>
              <a:defRPr/>
            </a:pPr>
            <a:r>
              <a:rPr lang="en-US" sz="3200" dirty="0" smtClean="0">
                <a:solidFill>
                  <a:schemeClr val="tx1"/>
                </a:solidFill>
                <a:latin typeface="Times New Roman" charset="0"/>
                <a:cs typeface="Arial" charset="0"/>
              </a:rPr>
              <a:t>All work you submit for homework, final, or exams MUST be your own work.</a:t>
            </a:r>
          </a:p>
          <a:p>
            <a:pPr algn="just">
              <a:lnSpc>
                <a:spcPct val="93000"/>
              </a:lnSpc>
              <a:spcBef>
                <a:spcPts val="800"/>
              </a:spcBef>
              <a:buClr>
                <a:srgbClr val="FF0000"/>
              </a:buClr>
              <a:buFont typeface="Times New Roman" charset="0"/>
              <a:buChar char="•"/>
              <a:defRPr/>
            </a:pPr>
            <a:r>
              <a:rPr lang="en-US" sz="3200" dirty="0" smtClean="0">
                <a:solidFill>
                  <a:schemeClr val="tx1"/>
                </a:solidFill>
                <a:latin typeface="Times New Roman" charset="0"/>
                <a:cs typeface="Arial" charset="0"/>
              </a:rPr>
              <a:t>If you cheat or aid someone in cheating, you will automatically fail this course and be brought up on charges of academic dishonesty without warning.</a:t>
            </a:r>
          </a:p>
          <a:p>
            <a:pPr algn="just">
              <a:lnSpc>
                <a:spcPct val="93000"/>
              </a:lnSpc>
              <a:spcBef>
                <a:spcPts val="800"/>
              </a:spcBef>
              <a:buClr>
                <a:srgbClr val="FF0000"/>
              </a:buClr>
              <a:buFont typeface="Times New Roman" charset="0"/>
              <a:buChar char="•"/>
              <a:defRPr/>
            </a:pPr>
            <a:r>
              <a:rPr lang="en-US" sz="3200" dirty="0" smtClean="0">
                <a:solidFill>
                  <a:schemeClr val="tx1"/>
                </a:solidFill>
                <a:latin typeface="Times New Roman" charset="0"/>
                <a:cs typeface="Arial" charset="0"/>
              </a:rPr>
              <a:t>Cheat includes: presenting work of other as your own (such as cutting and pasting from the internet), copying other student work, facilitate that other student copies your work, use of notes and/or electronic devices during examinations. </a:t>
            </a:r>
          </a:p>
          <a:p>
            <a:pPr algn="just">
              <a:lnSpc>
                <a:spcPct val="93000"/>
              </a:lnSpc>
              <a:spcBef>
                <a:spcPts val="800"/>
              </a:spcBef>
              <a:buClr>
                <a:srgbClr val="FF0000"/>
              </a:buClr>
              <a:buFont typeface="Times New Roman" charset="0"/>
              <a:buChar char="•"/>
              <a:defRPr/>
            </a:pPr>
            <a:endParaRPr lang="en-US" sz="3200" dirty="0" smtClean="0">
              <a:solidFill>
                <a:schemeClr val="tx1"/>
              </a:solidFill>
              <a:latin typeface="Times New Roman" charset="0"/>
              <a:cs typeface="Arial" charset="0"/>
            </a:endParaRPr>
          </a:p>
          <a:p>
            <a:pPr algn="just">
              <a:lnSpc>
                <a:spcPct val="93000"/>
              </a:lnSpc>
              <a:spcBef>
                <a:spcPts val="800"/>
              </a:spcBef>
              <a:buClrTx/>
              <a:buSzTx/>
              <a:buFontTx/>
              <a:buNone/>
              <a:defRPr/>
            </a:pPr>
            <a:endParaRPr lang="en-US" sz="3200" dirty="0" smtClean="0">
              <a:solidFill>
                <a:schemeClr val="tx1"/>
              </a:solidFill>
              <a:latin typeface="Times New Roman" charset="0"/>
              <a:cs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resources</a:t>
            </a:r>
            <a:endParaRPr lang="en-US" dirty="0"/>
          </a:p>
        </p:txBody>
      </p:sp>
      <p:sp>
        <p:nvSpPr>
          <p:cNvPr id="3" name="Content Placeholder 2"/>
          <p:cNvSpPr>
            <a:spLocks noGrp="1"/>
          </p:cNvSpPr>
          <p:nvPr>
            <p:ph idx="1"/>
          </p:nvPr>
        </p:nvSpPr>
        <p:spPr>
          <a:xfrm>
            <a:off x="457200" y="2667000"/>
            <a:ext cx="7620000" cy="3733800"/>
          </a:xfrm>
        </p:spPr>
        <p:style>
          <a:lnRef idx="1">
            <a:schemeClr val="accent2"/>
          </a:lnRef>
          <a:fillRef idx="2">
            <a:schemeClr val="accent2"/>
          </a:fillRef>
          <a:effectRef idx="1">
            <a:schemeClr val="accent2"/>
          </a:effectRef>
          <a:fontRef idx="minor">
            <a:schemeClr val="dk1"/>
          </a:fontRef>
        </p:style>
        <p:txBody>
          <a:bodyPr numCol="2"/>
          <a:lstStyle/>
          <a:p>
            <a:r>
              <a:rPr lang="en-US" dirty="0" err="1" smtClean="0"/>
              <a:t>Geogebra</a:t>
            </a:r>
            <a:endParaRPr lang="en-US" dirty="0" smtClean="0"/>
          </a:p>
          <a:p>
            <a:r>
              <a:rPr lang="en-US" dirty="0" smtClean="0"/>
              <a:t>Latex</a:t>
            </a:r>
          </a:p>
          <a:p>
            <a:r>
              <a:rPr lang="en-US" dirty="0" smtClean="0"/>
              <a:t>Google sites</a:t>
            </a:r>
          </a:p>
          <a:p>
            <a:r>
              <a:rPr lang="en-US" dirty="0" smtClean="0"/>
              <a:t>Google forms</a:t>
            </a:r>
          </a:p>
          <a:p>
            <a:r>
              <a:rPr lang="en-US" dirty="0" err="1"/>
              <a:t>Desmos</a:t>
            </a:r>
            <a:endParaRPr lang="en-US" dirty="0" smtClean="0"/>
          </a:p>
          <a:p>
            <a:r>
              <a:rPr lang="en-US" dirty="0" smtClean="0"/>
              <a:t>TI-84 or similar.</a:t>
            </a:r>
          </a:p>
          <a:p>
            <a:r>
              <a:rPr lang="en-US" dirty="0" smtClean="0"/>
              <a:t>Wolfram-Alpha</a:t>
            </a:r>
          </a:p>
          <a:p>
            <a:r>
              <a:rPr lang="en-US" dirty="0" smtClean="0"/>
              <a:t>Excel</a:t>
            </a:r>
          </a:p>
          <a:p>
            <a:r>
              <a:rPr lang="en-US" dirty="0" err="1" smtClean="0"/>
              <a:t>Mathematica</a:t>
            </a:r>
            <a:endParaRPr lang="en-US" dirty="0" smtClean="0"/>
          </a:p>
          <a:p>
            <a:r>
              <a:rPr lang="en-US" dirty="0" smtClean="0"/>
              <a:t>Interactive whiteboards</a:t>
            </a:r>
          </a:p>
          <a:p>
            <a:r>
              <a:rPr lang="en-US" dirty="0" err="1" smtClean="0"/>
              <a:t>Padlet</a:t>
            </a:r>
            <a:endParaRPr lang="en-US" dirty="0" smtClean="0"/>
          </a:p>
          <a:p>
            <a:r>
              <a:rPr lang="en-US" dirty="0" smtClean="0"/>
              <a:t>Movies</a:t>
            </a:r>
          </a:p>
          <a:p>
            <a:r>
              <a:rPr lang="en-US" dirty="0" smtClean="0"/>
              <a:t>PowerPoint</a:t>
            </a:r>
          </a:p>
          <a:p>
            <a:endParaRPr lang="en-US" dirty="0"/>
          </a:p>
        </p:txBody>
      </p:sp>
      <p:sp>
        <p:nvSpPr>
          <p:cNvPr id="4" name="Content Placeholder 2"/>
          <p:cNvSpPr txBox="1">
            <a:spLocks/>
          </p:cNvSpPr>
          <p:nvPr/>
        </p:nvSpPr>
        <p:spPr>
          <a:xfrm>
            <a:off x="381000" y="1676400"/>
            <a:ext cx="7620000" cy="7620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2514600" y="1524000"/>
            <a:ext cx="5562600" cy="838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We will not “marry” any technology.</a:t>
            </a:r>
          </a:p>
          <a:p>
            <a:r>
              <a:rPr lang="en-US" dirty="0" smtClean="0"/>
              <a:t>The emphasis will be “learn how to learn”</a:t>
            </a:r>
          </a:p>
        </p:txBody>
      </p:sp>
    </p:spTree>
    <p:extLst>
      <p:ext uri="{BB962C8B-B14F-4D97-AF65-F5344CB8AC3E}">
        <p14:creationId xmlns:p14="http://schemas.microsoft.com/office/powerpoint/2010/main" val="28757869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Tex/Latex/</a:t>
            </a:r>
            <a:r>
              <a:rPr lang="en-US" dirty="0" err="1" smtClean="0"/>
              <a:t>Texmaker</a:t>
            </a:r>
            <a:r>
              <a:rPr lang="en-US" dirty="0" smtClean="0"/>
              <a:t>	</a:t>
            </a:r>
            <a:endParaRPr lang="en-US" dirty="0"/>
          </a:p>
        </p:txBody>
      </p:sp>
      <p:sp>
        <p:nvSpPr>
          <p:cNvPr id="3" name="Content Placeholder 2"/>
          <p:cNvSpPr>
            <a:spLocks noGrp="1"/>
          </p:cNvSpPr>
          <p:nvPr>
            <p:ph idx="1"/>
          </p:nvPr>
        </p:nvSpPr>
        <p:spPr>
          <a:xfrm>
            <a:off x="457200" y="1600200"/>
            <a:ext cx="7620000" cy="3810000"/>
          </a:xfrm>
        </p:spPr>
        <p:style>
          <a:lnRef idx="1">
            <a:schemeClr val="accent2"/>
          </a:lnRef>
          <a:fillRef idx="2">
            <a:schemeClr val="accent2"/>
          </a:fillRef>
          <a:effectRef idx="1">
            <a:schemeClr val="accent2"/>
          </a:effectRef>
          <a:fontRef idx="minor">
            <a:schemeClr val="dk1"/>
          </a:fontRef>
        </p:style>
        <p:txBody>
          <a:bodyPr/>
          <a:lstStyle/>
          <a:p>
            <a:r>
              <a:rPr lang="en-US" dirty="0" smtClean="0"/>
              <a:t>About </a:t>
            </a:r>
            <a:r>
              <a:rPr lang="en-US" dirty="0" smtClean="0">
                <a:solidFill>
                  <a:srgbClr val="FF0000"/>
                </a:solidFill>
              </a:rPr>
              <a:t>Tex</a:t>
            </a:r>
            <a:r>
              <a:rPr lang="en-US" dirty="0" smtClean="0"/>
              <a:t> (From the </a:t>
            </a:r>
            <a:r>
              <a:rPr lang="en-US" dirty="0" smtClean="0">
                <a:hlinkClick r:id="rId2"/>
              </a:rPr>
              <a:t>AMS website</a:t>
            </a:r>
            <a:r>
              <a:rPr lang="en-US" dirty="0"/>
              <a:t>)</a:t>
            </a:r>
            <a:r>
              <a:rPr lang="en-US" dirty="0" smtClean="0"/>
              <a:t> </a:t>
            </a:r>
            <a:r>
              <a:rPr lang="en-US" dirty="0"/>
              <a:t>This powerful typesetting system was created </a:t>
            </a:r>
            <a:r>
              <a:rPr lang="en-US" dirty="0" smtClean="0"/>
              <a:t>by Donald Knuth, </a:t>
            </a:r>
            <a:r>
              <a:rPr lang="en-US" dirty="0"/>
              <a:t>of Stanford University. Authors and publishers worldwide use </a:t>
            </a:r>
            <a:r>
              <a:rPr lang="en-US" dirty="0" err="1"/>
              <a:t>TeX</a:t>
            </a:r>
            <a:r>
              <a:rPr lang="en-US" dirty="0"/>
              <a:t> to </a:t>
            </a:r>
            <a:r>
              <a:rPr lang="en-US" dirty="0" smtClean="0"/>
              <a:t>produce high</a:t>
            </a:r>
            <a:r>
              <a:rPr lang="en-US" dirty="0"/>
              <a:t>-quality technical books and papers. </a:t>
            </a:r>
            <a:r>
              <a:rPr lang="en-US" dirty="0" err="1"/>
              <a:t>TeX</a:t>
            </a:r>
            <a:r>
              <a:rPr lang="en-US" dirty="0"/>
              <a:t> does a superior job of </a:t>
            </a:r>
            <a:r>
              <a:rPr lang="en-US" dirty="0" smtClean="0"/>
              <a:t>formatting complex </a:t>
            </a:r>
            <a:r>
              <a:rPr lang="en-US" dirty="0"/>
              <a:t>mathematical expressions</a:t>
            </a:r>
            <a:r>
              <a:rPr lang="en-US" dirty="0" smtClean="0"/>
              <a:t>. </a:t>
            </a:r>
            <a:endParaRPr lang="en-US" dirty="0"/>
          </a:p>
          <a:p>
            <a:r>
              <a:rPr lang="en-US" dirty="0" smtClean="0">
                <a:solidFill>
                  <a:srgbClr val="FF0000"/>
                </a:solidFill>
              </a:rPr>
              <a:t>Latex</a:t>
            </a:r>
            <a:r>
              <a:rPr lang="en-US" dirty="0" smtClean="0"/>
              <a:t> is a Tex ‘’macro </a:t>
            </a:r>
            <a:r>
              <a:rPr lang="en-US" dirty="0"/>
              <a:t>package'' that adds a document markup language to the basic </a:t>
            </a:r>
            <a:r>
              <a:rPr lang="en-US" dirty="0" err="1"/>
              <a:t>TeX</a:t>
            </a:r>
            <a:r>
              <a:rPr lang="en-US" dirty="0"/>
              <a:t> facilities.</a:t>
            </a:r>
            <a:endParaRPr lang="en-US" dirty="0" smtClean="0"/>
          </a:p>
          <a:p>
            <a:r>
              <a:rPr lang="en-US" dirty="0" err="1" smtClean="0">
                <a:solidFill>
                  <a:srgbClr val="FF0000"/>
                </a:solidFill>
              </a:rPr>
              <a:t>Texmaker</a:t>
            </a:r>
            <a:r>
              <a:rPr lang="en-US" dirty="0" smtClean="0">
                <a:solidFill>
                  <a:srgbClr val="FF0000"/>
                </a:solidFill>
              </a:rPr>
              <a:t> </a:t>
            </a:r>
            <a:r>
              <a:rPr lang="en-US" dirty="0" smtClean="0"/>
              <a:t>is a Latex editor</a:t>
            </a:r>
            <a:r>
              <a:rPr lang="en-US" dirty="0" smtClean="0"/>
              <a:t>.</a:t>
            </a:r>
          </a:p>
          <a:p>
            <a:r>
              <a:rPr lang="en-US" dirty="0" smtClean="0"/>
              <a:t>The “</a:t>
            </a:r>
            <a:r>
              <a:rPr lang="en-US" dirty="0" err="1" smtClean="0"/>
              <a:t>enddocument</a:t>
            </a:r>
            <a:r>
              <a:rPr lang="en-US" smtClean="0"/>
              <a:t>” trick.</a:t>
            </a:r>
            <a:endParaRPr lang="en-US" dirty="0"/>
          </a:p>
        </p:txBody>
      </p:sp>
    </p:spTree>
    <p:extLst>
      <p:ext uri="{BB962C8B-B14F-4D97-AF65-F5344CB8AC3E}">
        <p14:creationId xmlns:p14="http://schemas.microsoft.com/office/powerpoint/2010/main" val="17719013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0"/>
            <a:ext cx="7620000" cy="1143000"/>
          </a:xfrm>
        </p:spPr>
        <p:txBody>
          <a:bodyPr/>
          <a:lstStyle/>
          <a:p>
            <a:r>
              <a:rPr lang="en-US" dirty="0" err="1" smtClean="0"/>
              <a:t>GeoGebra</a:t>
            </a:r>
            <a:endParaRPr lang="en-US" dirty="0"/>
          </a:p>
        </p:txBody>
      </p:sp>
      <p:sp>
        <p:nvSpPr>
          <p:cNvPr id="3" name="Content Placeholder 2"/>
          <p:cNvSpPr>
            <a:spLocks noGrp="1"/>
          </p:cNvSpPr>
          <p:nvPr>
            <p:ph idx="1"/>
          </p:nvPr>
        </p:nvSpPr>
        <p:spPr>
          <a:xfrm>
            <a:off x="533400" y="609600"/>
            <a:ext cx="7467600" cy="2667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endParaRPr lang="en-US" dirty="0" smtClean="0"/>
          </a:p>
          <a:p>
            <a:r>
              <a:rPr lang="en-US" dirty="0" smtClean="0"/>
              <a:t>(from the manual) </a:t>
            </a:r>
            <a:r>
              <a:rPr lang="en-US" dirty="0" err="1" smtClean="0"/>
              <a:t>GeoGebra</a:t>
            </a:r>
            <a:r>
              <a:rPr lang="en-US" dirty="0" smtClean="0"/>
              <a:t> is </a:t>
            </a:r>
            <a:r>
              <a:rPr lang="en-US" dirty="0"/>
              <a:t>open source dynamic mathematics software for learning and teaching at all levels. </a:t>
            </a:r>
            <a:endParaRPr lang="en-US" dirty="0" smtClean="0"/>
          </a:p>
          <a:p>
            <a:r>
              <a:rPr lang="en-US" dirty="0" smtClean="0"/>
              <a:t>Java based</a:t>
            </a:r>
          </a:p>
          <a:p>
            <a:r>
              <a:rPr lang="en-US" dirty="0" smtClean="0"/>
              <a:t>Basic CAS (computer algebra system)</a:t>
            </a:r>
          </a:p>
          <a:p>
            <a:r>
              <a:rPr lang="en-US" dirty="0" smtClean="0">
                <a:solidFill>
                  <a:srgbClr val="2F2B20"/>
                </a:solidFill>
              </a:rPr>
              <a:t>Can create simple applets.</a:t>
            </a:r>
          </a:p>
          <a:p>
            <a:r>
              <a:rPr lang="en-US" dirty="0" smtClean="0"/>
              <a:t>Free!</a:t>
            </a:r>
          </a:p>
          <a:p>
            <a:r>
              <a:rPr lang="en-US" dirty="0" smtClean="0">
                <a:hlinkClick r:id="rId2"/>
              </a:rPr>
              <a:t>Here </a:t>
            </a:r>
            <a:r>
              <a:rPr lang="en-US" dirty="0" smtClean="0"/>
              <a:t>is the link to the app pictured below.</a:t>
            </a:r>
            <a:endParaRPr lang="en-US" dirty="0"/>
          </a:p>
          <a:p>
            <a:endParaRPr lang="en-US" dirty="0" smtClean="0"/>
          </a:p>
          <a:p>
            <a:endParaRPr lang="en-US" dirty="0"/>
          </a:p>
        </p:txBody>
      </p:sp>
      <p:pic>
        <p:nvPicPr>
          <p:cNvPr id="4" name="Picture 3" descr="Screen Shot 2014-01-26 at 8.33.4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370418"/>
            <a:ext cx="5410200" cy="3517494"/>
          </a:xfrm>
          <a:prstGeom prst="rect">
            <a:avLst/>
          </a:prstGeom>
        </p:spPr>
      </p:pic>
    </p:spTree>
    <p:extLst>
      <p:ext uri="{BB962C8B-B14F-4D97-AF65-F5344CB8AC3E}">
        <p14:creationId xmlns:p14="http://schemas.microsoft.com/office/powerpoint/2010/main" val="178544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Geogebra</a:t>
            </a:r>
            <a:endParaRPr lang="en-US" dirty="0"/>
          </a:p>
        </p:txBody>
      </p:sp>
      <p:sp>
        <p:nvSpPr>
          <p:cNvPr id="3" name="Content Placeholder 2"/>
          <p:cNvSpPr>
            <a:spLocks noGrp="1"/>
          </p:cNvSpPr>
          <p:nvPr>
            <p:ph idx="1"/>
          </p:nvPr>
        </p:nvSpPr>
        <p:spPr>
          <a:xfrm>
            <a:off x="152400" y="1447800"/>
            <a:ext cx="7620000" cy="4800600"/>
          </a:xfrm>
        </p:spPr>
        <p:style>
          <a:lnRef idx="1">
            <a:schemeClr val="accent2"/>
          </a:lnRef>
          <a:fillRef idx="2">
            <a:schemeClr val="accent2"/>
          </a:fillRef>
          <a:effectRef idx="1">
            <a:schemeClr val="accent2"/>
          </a:effectRef>
          <a:fontRef idx="minor">
            <a:schemeClr val="dk1"/>
          </a:fontRef>
        </p:style>
        <p:txBody>
          <a:bodyPr numCol="1">
            <a:normAutofit/>
          </a:bodyPr>
          <a:lstStyle/>
          <a:p>
            <a:r>
              <a:rPr lang="en-US" dirty="0" smtClean="0"/>
              <a:t>Euclidean </a:t>
            </a:r>
            <a:r>
              <a:rPr lang="en-US" dirty="0" smtClean="0"/>
              <a:t>geometry: Construct an equilateral triangle</a:t>
            </a:r>
            <a:endParaRPr lang="en-US" dirty="0" smtClean="0"/>
          </a:p>
          <a:p>
            <a:r>
              <a:rPr lang="en-US" dirty="0" smtClean="0"/>
              <a:t>Graph </a:t>
            </a:r>
            <a:r>
              <a:rPr lang="en-US" dirty="0" smtClean="0"/>
              <a:t>your favorite  </a:t>
            </a:r>
            <a:r>
              <a:rPr lang="en-US" dirty="0" smtClean="0"/>
              <a:t>function</a:t>
            </a:r>
            <a:endParaRPr lang="en-US" dirty="0"/>
          </a:p>
          <a:p>
            <a:r>
              <a:rPr lang="en-US" dirty="0"/>
              <a:t>Graphing </a:t>
            </a:r>
            <a:r>
              <a:rPr lang="en-US" dirty="0" smtClean="0"/>
              <a:t>a favorite  </a:t>
            </a:r>
            <a:r>
              <a:rPr lang="en-US" dirty="0"/>
              <a:t>function and its tangent </a:t>
            </a:r>
            <a:r>
              <a:rPr lang="en-US" dirty="0" smtClean="0"/>
              <a:t>line at a point. </a:t>
            </a:r>
            <a:r>
              <a:rPr lang="en-US" dirty="0" smtClean="0"/>
              <a:t>Can you slide that point?</a:t>
            </a:r>
            <a:endParaRPr lang="en-US" dirty="0"/>
          </a:p>
          <a:p>
            <a:r>
              <a:rPr lang="en-US" dirty="0" smtClean="0"/>
              <a:t>Find the a</a:t>
            </a:r>
            <a:r>
              <a:rPr lang="en-US" dirty="0" smtClean="0"/>
              <a:t>rea </a:t>
            </a:r>
            <a:r>
              <a:rPr lang="en-US" dirty="0"/>
              <a:t>between </a:t>
            </a:r>
            <a:r>
              <a:rPr lang="en-US" dirty="0" smtClean="0"/>
              <a:t>two curves.</a:t>
            </a:r>
          </a:p>
          <a:p>
            <a:r>
              <a:rPr lang="en-US" dirty="0" smtClean="0"/>
              <a:t>Find Riemann </a:t>
            </a:r>
            <a:r>
              <a:rPr lang="en-US" dirty="0" smtClean="0"/>
              <a:t>sums</a:t>
            </a:r>
          </a:p>
          <a:p>
            <a:r>
              <a:rPr lang="en-US" dirty="0" smtClean="0"/>
              <a:t>Taylor Polynomials</a:t>
            </a:r>
          </a:p>
          <a:p>
            <a:r>
              <a:rPr lang="en-US" dirty="0" smtClean="0"/>
              <a:t>Construct a sequence.</a:t>
            </a:r>
          </a:p>
          <a:p>
            <a:r>
              <a:rPr lang="en-US" dirty="0" smtClean="0"/>
              <a:t>Use a spreadsheet</a:t>
            </a:r>
            <a:endParaRPr lang="en-US" dirty="0" smtClean="0"/>
          </a:p>
          <a:p>
            <a:r>
              <a:rPr lang="en-US" dirty="0" smtClean="0"/>
              <a:t>Use </a:t>
            </a:r>
            <a:r>
              <a:rPr lang="en-US" dirty="0" err="1" smtClean="0"/>
              <a:t>Geogebra</a:t>
            </a:r>
            <a:r>
              <a:rPr lang="en-US" dirty="0" smtClean="0"/>
              <a:t> as a CAS.</a:t>
            </a:r>
            <a:endParaRPr lang="en-US" dirty="0" smtClean="0"/>
          </a:p>
          <a:p>
            <a:r>
              <a:rPr lang="en-US" dirty="0" smtClean="0">
                <a:hlinkClick r:id="rId3"/>
              </a:rPr>
              <a:t>Compass and straightedge </a:t>
            </a:r>
            <a:r>
              <a:rPr lang="en-US" dirty="0" smtClean="0">
                <a:solidFill>
                  <a:schemeClr val="tx1"/>
                </a:solidFill>
                <a:hlinkClick r:id="rId3"/>
              </a:rPr>
              <a:t>constructions</a:t>
            </a:r>
            <a:endParaRPr lang="en-US" dirty="0" smtClean="0">
              <a:solidFill>
                <a:schemeClr val="tx1"/>
              </a:solidFill>
            </a:endParaRPr>
          </a:p>
          <a:p>
            <a:pPr marL="114300" indent="0">
              <a:buNone/>
            </a:pPr>
            <a:endParaRPr lang="en-US" dirty="0"/>
          </a:p>
        </p:txBody>
      </p:sp>
    </p:spTree>
    <p:extLst>
      <p:ext uri="{BB962C8B-B14F-4D97-AF65-F5344CB8AC3E}">
        <p14:creationId xmlns:p14="http://schemas.microsoft.com/office/powerpoint/2010/main" val="3405993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sites </a:t>
            </a:r>
            <a:endParaRPr lang="en-US" dirty="0"/>
          </a:p>
        </p:txBody>
      </p:sp>
      <p:sp>
        <p:nvSpPr>
          <p:cNvPr id="3" name="Content Placeholder 2"/>
          <p:cNvSpPr>
            <a:spLocks noGrp="1"/>
          </p:cNvSpPr>
          <p:nvPr>
            <p:ph idx="1"/>
          </p:nvPr>
        </p:nvSpPr>
        <p:spPr>
          <a:xfrm>
            <a:off x="457200" y="1600200"/>
            <a:ext cx="7620000" cy="1371600"/>
          </a:xfrm>
        </p:spPr>
        <p:style>
          <a:lnRef idx="1">
            <a:schemeClr val="accent1"/>
          </a:lnRef>
          <a:fillRef idx="2">
            <a:schemeClr val="accent1"/>
          </a:fillRef>
          <a:effectRef idx="1">
            <a:schemeClr val="accent1"/>
          </a:effectRef>
          <a:fontRef idx="minor">
            <a:schemeClr val="dk1"/>
          </a:fontRef>
        </p:style>
        <p:txBody>
          <a:bodyPr/>
          <a:lstStyle/>
          <a:p>
            <a:r>
              <a:rPr lang="en-US" dirty="0" smtClean="0"/>
              <a:t>Create a course website on your account</a:t>
            </a:r>
          </a:p>
          <a:p>
            <a:r>
              <a:rPr lang="en-US" dirty="0" smtClean="0"/>
              <a:t>Adjust privacy settings so I am the only one able to read it.</a:t>
            </a:r>
            <a:endParaRPr lang="en-US" dirty="0"/>
          </a:p>
        </p:txBody>
      </p:sp>
    </p:spTree>
    <p:extLst>
      <p:ext uri="{BB962C8B-B14F-4D97-AF65-F5344CB8AC3E}">
        <p14:creationId xmlns:p14="http://schemas.microsoft.com/office/powerpoint/2010/main" val="29500953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304800" y="212725"/>
            <a:ext cx="8534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846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gn="ctr">
              <a:lnSpc>
                <a:spcPct val="93000"/>
              </a:lnSpc>
              <a:defRPr/>
            </a:pPr>
            <a:endParaRPr lang="en-US" sz="4400" b="1" dirty="0" smtClean="0">
              <a:solidFill>
                <a:srgbClr val="333399"/>
              </a:solidFill>
              <a:latin typeface="Times New Roman" charset="0"/>
              <a:cs typeface="Tahoma" charset="0"/>
            </a:endParaRPr>
          </a:p>
        </p:txBody>
      </p:sp>
      <p:sp>
        <p:nvSpPr>
          <p:cNvPr id="4098" name="Text Box 2"/>
          <p:cNvSpPr txBox="1">
            <a:spLocks noChangeArrowheads="1"/>
          </p:cNvSpPr>
          <p:nvPr/>
        </p:nvSpPr>
        <p:spPr bwMode="auto">
          <a:xfrm>
            <a:off x="304800" y="1143000"/>
            <a:ext cx="8534400" cy="550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1314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nSpc>
                <a:spcPct val="83000"/>
              </a:lnSpc>
              <a:spcBef>
                <a:spcPts val="1000"/>
              </a:spcBef>
              <a:defRPr/>
            </a:pPr>
            <a:r>
              <a:rPr lang="en-US" sz="2200" b="1" dirty="0" smtClean="0">
                <a:solidFill>
                  <a:srgbClr val="FF0000"/>
                </a:solidFill>
                <a:latin typeface="Times New Roman" charset="0"/>
                <a:cs typeface="Tahoma" charset="0"/>
              </a:rPr>
              <a:t>Moira Chas</a:t>
            </a:r>
            <a:r>
              <a:rPr lang="en-US" sz="2200" dirty="0" smtClean="0">
                <a:solidFill>
                  <a:srgbClr val="FF0000"/>
                </a:solidFill>
                <a:latin typeface="Times New Roman" charset="0"/>
                <a:cs typeface="Tahoma" charset="0"/>
              </a:rPr>
              <a:t> </a:t>
            </a:r>
          </a:p>
          <a:p>
            <a:pPr>
              <a:lnSpc>
                <a:spcPct val="83000"/>
              </a:lnSpc>
              <a:spcBef>
                <a:spcPts val="1000"/>
              </a:spcBef>
              <a:defRPr/>
            </a:pPr>
            <a:r>
              <a:rPr lang="en-US" sz="2200" dirty="0" smtClean="0">
                <a:solidFill>
                  <a:schemeClr val="tx1"/>
                </a:solidFill>
                <a:latin typeface="Times New Roman" charset="0"/>
                <a:cs typeface="Tahoma" charset="0"/>
              </a:rPr>
              <a:t>Ph.D. in Mathematics, </a:t>
            </a:r>
            <a:r>
              <a:rPr lang="en-US" sz="2200" dirty="0" err="1" smtClean="0">
                <a:solidFill>
                  <a:schemeClr val="tx1"/>
                </a:solidFill>
                <a:latin typeface="Times New Roman" charset="0"/>
                <a:cs typeface="Tahoma" charset="0"/>
              </a:rPr>
              <a:t>Universitat</a:t>
            </a:r>
            <a:r>
              <a:rPr lang="en-US" sz="2200" dirty="0" smtClean="0">
                <a:solidFill>
                  <a:schemeClr val="tx1"/>
                </a:solidFill>
                <a:latin typeface="Times New Roman" charset="0"/>
                <a:cs typeface="Tahoma" charset="0"/>
              </a:rPr>
              <a:t> </a:t>
            </a:r>
            <a:r>
              <a:rPr lang="en-US" sz="2200" dirty="0" err="1" smtClean="0">
                <a:solidFill>
                  <a:schemeClr val="tx1"/>
                </a:solidFill>
                <a:latin typeface="Times New Roman" charset="0"/>
                <a:cs typeface="Tahoma" charset="0"/>
              </a:rPr>
              <a:t>Autonoma</a:t>
            </a:r>
            <a:r>
              <a:rPr lang="en-US" sz="2200" dirty="0" smtClean="0">
                <a:solidFill>
                  <a:schemeClr val="tx1"/>
                </a:solidFill>
                <a:latin typeface="Times New Roman" charset="0"/>
                <a:cs typeface="Tahoma" charset="0"/>
              </a:rPr>
              <a:t> de Barcelona.</a:t>
            </a:r>
          </a:p>
          <a:p>
            <a:pPr>
              <a:lnSpc>
                <a:spcPct val="83000"/>
              </a:lnSpc>
              <a:spcBef>
                <a:spcPts val="1000"/>
              </a:spcBef>
              <a:defRPr/>
            </a:pPr>
            <a:r>
              <a:rPr lang="en-US" sz="2200" dirty="0" smtClean="0">
                <a:solidFill>
                  <a:schemeClr val="tx1"/>
                </a:solidFill>
                <a:latin typeface="Times New Roman" charset="0"/>
                <a:cs typeface="Tahoma" charset="0"/>
              </a:rPr>
              <a:t>Research interest: Topology and geometry.</a:t>
            </a:r>
          </a:p>
          <a:p>
            <a:pPr>
              <a:lnSpc>
                <a:spcPct val="83000"/>
              </a:lnSpc>
              <a:spcBef>
                <a:spcPts val="1000"/>
              </a:spcBef>
              <a:defRPr/>
            </a:pPr>
            <a:endParaRPr lang="en-US" sz="2200" dirty="0" smtClean="0">
              <a:solidFill>
                <a:schemeClr val="tx1"/>
              </a:solidFill>
              <a:latin typeface="Times New Roman" charset="0"/>
              <a:cs typeface="Tahoma" charset="0"/>
            </a:endParaRPr>
          </a:p>
          <a:p>
            <a:pPr>
              <a:lnSpc>
                <a:spcPct val="83000"/>
              </a:lnSpc>
              <a:spcBef>
                <a:spcPts val="800"/>
              </a:spcBef>
              <a:defRPr/>
            </a:pPr>
            <a:r>
              <a:rPr lang="en-US" sz="2200" b="1" dirty="0" smtClean="0">
                <a:latin typeface="Times New Roman" charset="0"/>
                <a:cs typeface="Tahoma" charset="0"/>
              </a:rPr>
              <a:t>Email: </a:t>
            </a:r>
            <a:r>
              <a:rPr lang="en-US" sz="2200" dirty="0" err="1" smtClean="0">
                <a:latin typeface="Times New Roman" charset="0"/>
                <a:cs typeface="Tahoma" charset="0"/>
              </a:rPr>
              <a:t>moira.chas@stonybrook.edu</a:t>
            </a:r>
            <a:endParaRPr lang="en-US" sz="2200" dirty="0" smtClean="0">
              <a:latin typeface="Times New Roman" charset="0"/>
              <a:cs typeface="Tahoma" charset="0"/>
            </a:endParaRPr>
          </a:p>
          <a:p>
            <a:pPr>
              <a:lnSpc>
                <a:spcPct val="83000"/>
              </a:lnSpc>
              <a:spcBef>
                <a:spcPts val="800"/>
              </a:spcBef>
              <a:defRPr/>
            </a:pPr>
            <a:endParaRPr lang="en-US" sz="2200" b="1" dirty="0" smtClean="0">
              <a:latin typeface="Times New Roman" charset="0"/>
              <a:cs typeface="Tahoma" charset="0"/>
            </a:endParaRPr>
          </a:p>
          <a:p>
            <a:pPr>
              <a:lnSpc>
                <a:spcPct val="83000"/>
              </a:lnSpc>
              <a:spcBef>
                <a:spcPts val="800"/>
              </a:spcBef>
              <a:defRPr/>
            </a:pPr>
            <a:r>
              <a:rPr lang="en-US" sz="2200" b="1" dirty="0" smtClean="0">
                <a:latin typeface="Times New Roman" charset="0"/>
                <a:cs typeface="Tahoma" charset="0"/>
              </a:rPr>
              <a:t>Office Location:</a:t>
            </a:r>
            <a:r>
              <a:rPr lang="en-US" sz="2200" dirty="0" smtClean="0">
                <a:latin typeface="Times New Roman" charset="0"/>
                <a:cs typeface="Tahoma" charset="0"/>
              </a:rPr>
              <a:t> 	3-119 Math Tower</a:t>
            </a:r>
          </a:p>
          <a:p>
            <a:pPr>
              <a:lnSpc>
                <a:spcPct val="83000"/>
              </a:lnSpc>
              <a:spcBef>
                <a:spcPts val="800"/>
              </a:spcBef>
              <a:defRPr/>
            </a:pPr>
            <a:endParaRPr lang="en-US" sz="2200" b="1" dirty="0" smtClean="0">
              <a:latin typeface="Times New Roman" charset="0"/>
              <a:cs typeface="Tahoma" charset="0"/>
            </a:endParaRPr>
          </a:p>
          <a:p>
            <a:pPr>
              <a:lnSpc>
                <a:spcPct val="83000"/>
              </a:lnSpc>
              <a:spcBef>
                <a:spcPts val="800"/>
              </a:spcBef>
              <a:defRPr/>
            </a:pPr>
            <a:r>
              <a:rPr lang="en-US" sz="2200" b="1" dirty="0" smtClean="0">
                <a:latin typeface="Times New Roman" charset="0"/>
                <a:cs typeface="Tahoma" charset="0"/>
              </a:rPr>
              <a:t>Office hours:</a:t>
            </a:r>
            <a:r>
              <a:rPr lang="en-US" sz="2200" dirty="0" smtClean="0">
                <a:latin typeface="Times New Roman" charset="0"/>
                <a:cs typeface="Tahoma" charset="0"/>
              </a:rPr>
              <a:t> 	Tu-1pm-2:10pm in P-143</a:t>
            </a:r>
          </a:p>
          <a:p>
            <a:pPr>
              <a:lnSpc>
                <a:spcPct val="83000"/>
              </a:lnSpc>
              <a:spcBef>
                <a:spcPts val="800"/>
              </a:spcBef>
              <a:defRPr/>
            </a:pPr>
            <a:r>
              <a:rPr lang="en-US" sz="2200" dirty="0" smtClean="0">
                <a:latin typeface="Times New Roman" charset="0"/>
                <a:cs typeface="Tahoma" charset="0"/>
              </a:rPr>
              <a:t>			</a:t>
            </a:r>
            <a:r>
              <a:rPr lang="en-US" sz="2200" dirty="0">
                <a:latin typeface="Times New Roman" charset="0"/>
                <a:cs typeface="Tahoma" charset="0"/>
              </a:rPr>
              <a:t> </a:t>
            </a:r>
            <a:r>
              <a:rPr lang="en-US" sz="2200" dirty="0" smtClean="0">
                <a:latin typeface="Times New Roman" charset="0"/>
                <a:cs typeface="Tahoma" charset="0"/>
              </a:rPr>
              <a:t>      </a:t>
            </a:r>
            <a:r>
              <a:rPr lang="en-US" sz="2200" dirty="0" err="1" smtClean="0">
                <a:latin typeface="Times New Roman" charset="0"/>
                <a:cs typeface="Tahoma" charset="0"/>
              </a:rPr>
              <a:t>Th</a:t>
            </a:r>
            <a:r>
              <a:rPr lang="en-US" sz="2200" dirty="0" smtClean="0">
                <a:latin typeface="Times New Roman" charset="0"/>
                <a:cs typeface="Tahoma" charset="0"/>
              </a:rPr>
              <a:t> 3:40– 5:30 in my office</a:t>
            </a:r>
          </a:p>
          <a:p>
            <a:pPr>
              <a:lnSpc>
                <a:spcPct val="83000"/>
              </a:lnSpc>
              <a:spcBef>
                <a:spcPts val="800"/>
              </a:spcBef>
              <a:defRPr/>
            </a:pPr>
            <a:r>
              <a:rPr lang="en-US" sz="2200" dirty="0" smtClean="0">
                <a:latin typeface="Times New Roman" charset="0"/>
                <a:cs typeface="Tahoma" charset="0"/>
              </a:rPr>
              <a:t>						 </a:t>
            </a:r>
            <a:r>
              <a:rPr lang="en-US" sz="2200" b="1" dirty="0" smtClean="0">
                <a:latin typeface="Times New Roman" charset="0"/>
                <a:cs typeface="Tahoma" charset="0"/>
              </a:rPr>
              <a:t>AND</a:t>
            </a:r>
            <a:r>
              <a:rPr lang="en-US" sz="2200" dirty="0" smtClean="0">
                <a:latin typeface="Times New Roman" charset="0"/>
                <a:cs typeface="Tahoma" charset="0"/>
              </a:rPr>
              <a:t> by appointment.</a:t>
            </a:r>
          </a:p>
          <a:p>
            <a:pPr>
              <a:lnSpc>
                <a:spcPct val="83000"/>
              </a:lnSpc>
              <a:spcBef>
                <a:spcPts val="800"/>
              </a:spcBef>
              <a:defRPr/>
            </a:pPr>
            <a:endParaRPr lang="en-US" sz="2200" b="1" dirty="0" smtClean="0">
              <a:latin typeface="Times New Roman" charset="0"/>
              <a:cs typeface="Tahoma" charset="0"/>
            </a:endParaRPr>
          </a:p>
          <a:p>
            <a:pPr>
              <a:lnSpc>
                <a:spcPct val="83000"/>
              </a:lnSpc>
              <a:spcBef>
                <a:spcPts val="800"/>
              </a:spcBef>
              <a:defRPr/>
            </a:pPr>
            <a:r>
              <a:rPr lang="en-US" sz="2200" b="1" dirty="0">
                <a:latin typeface="Times New Roman" charset="0"/>
                <a:cs typeface="Tahoma" charset="0"/>
              </a:rPr>
              <a:t>Homepage </a:t>
            </a:r>
            <a:r>
              <a:rPr lang="en-US" sz="2200" dirty="0">
                <a:solidFill>
                  <a:srgbClr val="0000FF"/>
                </a:solidFill>
                <a:latin typeface="Times New Roman" charset="0"/>
                <a:cs typeface="Tahoma" charset="0"/>
              </a:rPr>
              <a:t>http://</a:t>
            </a:r>
            <a:r>
              <a:rPr lang="en-US" sz="2200" dirty="0" err="1">
                <a:solidFill>
                  <a:srgbClr val="0000FF"/>
                </a:solidFill>
                <a:latin typeface="Times New Roman" charset="0"/>
                <a:cs typeface="Tahoma" charset="0"/>
              </a:rPr>
              <a:t>www.math.sunysb.edu</a:t>
            </a:r>
            <a:r>
              <a:rPr lang="en-US" sz="2200" dirty="0">
                <a:solidFill>
                  <a:srgbClr val="0000FF"/>
                </a:solidFill>
                <a:latin typeface="Times New Roman" charset="0"/>
                <a:cs typeface="Tahoma" charset="0"/>
              </a:rPr>
              <a:t>/~</a:t>
            </a:r>
            <a:r>
              <a:rPr lang="en-US" sz="2200" dirty="0" err="1">
                <a:solidFill>
                  <a:srgbClr val="0000FF"/>
                </a:solidFill>
                <a:latin typeface="Times New Roman" charset="0"/>
                <a:cs typeface="Tahoma" charset="0"/>
              </a:rPr>
              <a:t>moira</a:t>
            </a:r>
            <a:r>
              <a:rPr lang="en-US" sz="2200" dirty="0">
                <a:solidFill>
                  <a:srgbClr val="0000FF"/>
                </a:solidFill>
                <a:latin typeface="Times New Roman" charset="0"/>
                <a:cs typeface="Tahoma" charset="0"/>
              </a:rPr>
              <a:t>/</a:t>
            </a:r>
            <a:r>
              <a:rPr lang="en-US" sz="2200" b="1" dirty="0" smtClean="0">
                <a:solidFill>
                  <a:schemeClr val="tx2">
                    <a:alpha val="0"/>
                  </a:schemeClr>
                </a:solidFill>
                <a:latin typeface="Times New Roman" charset="0"/>
                <a:cs typeface="Tahoma" charset="0"/>
              </a:rPr>
              <a:t>:</a:t>
            </a:r>
            <a:endParaRPr lang="en-US" sz="2200" dirty="0" smtClean="0">
              <a:solidFill>
                <a:srgbClr val="FF0000"/>
              </a:solidFill>
              <a:latin typeface="Times New Roman" charset="0"/>
              <a:cs typeface="Tahoma" charset="0"/>
            </a:endParaRPr>
          </a:p>
        </p:txBody>
      </p:sp>
      <p:pic>
        <p:nvPicPr>
          <p:cNvPr id="2" name="Picture 1"/>
          <p:cNvPicPr>
            <a:picLocks noChangeAspect="1"/>
          </p:cNvPicPr>
          <p:nvPr/>
        </p:nvPicPr>
        <p:blipFill>
          <a:blip r:embed="rId3"/>
          <a:stretch>
            <a:fillRect/>
          </a:stretch>
        </p:blipFill>
        <p:spPr>
          <a:xfrm>
            <a:off x="5943600" y="2362200"/>
            <a:ext cx="1219200" cy="1066800"/>
          </a:xfrm>
          <a:prstGeom prst="rect">
            <a:avLst/>
          </a:prstGeom>
        </p:spPr>
      </p:pic>
      <p:sp>
        <p:nvSpPr>
          <p:cNvPr id="6" name="Text Box 1"/>
          <p:cNvSpPr txBox="1">
            <a:spLocks noChangeArrowheads="1"/>
          </p:cNvSpPr>
          <p:nvPr/>
        </p:nvSpPr>
        <p:spPr bwMode="auto">
          <a:xfrm>
            <a:off x="0" y="212725"/>
            <a:ext cx="88392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846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gn="ctr">
              <a:lnSpc>
                <a:spcPct val="93000"/>
              </a:lnSpc>
              <a:defRPr/>
            </a:pPr>
            <a:r>
              <a:rPr lang="en-US" sz="4600" spc="-100" dirty="0" smtClean="0">
                <a:solidFill>
                  <a:srgbClr val="675E47"/>
                </a:solidFill>
                <a:latin typeface="Cambria"/>
                <a:ea typeface="+mj-ea"/>
                <a:cs typeface="+mj-cs"/>
              </a:rPr>
              <a:t>About your instructor</a:t>
            </a:r>
            <a:endParaRPr lang="en-US" sz="4400" b="1" dirty="0" smtClean="0">
              <a:solidFill>
                <a:srgbClr val="333399"/>
              </a:solidFill>
              <a:latin typeface="Times New Roman" charset="0"/>
              <a:cs typeface="Tahoma" charset="0"/>
            </a:endParaRPr>
          </a:p>
        </p:txBody>
      </p:sp>
    </p:spTree>
    <p:extLst>
      <p:ext uri="{BB962C8B-B14F-4D97-AF65-F5344CB8AC3E}">
        <p14:creationId xmlns:p14="http://schemas.microsoft.com/office/powerpoint/2010/main" val="93043015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477962"/>
          </a:xfrm>
        </p:spPr>
        <p:txBody>
          <a:bodyPr>
            <a:noAutofit/>
          </a:bodyPr>
          <a:lstStyle/>
          <a:p>
            <a:r>
              <a:rPr lang="en-US" sz="3200" dirty="0" smtClean="0"/>
              <a:t>About this course: </a:t>
            </a:r>
            <a:r>
              <a:rPr lang="en-US" sz="3200" dirty="0"/>
              <a:t>We will discuss how technology can be used in the teaching of mathematics. </a:t>
            </a:r>
            <a:br>
              <a:rPr lang="en-US" sz="3200" dirty="0"/>
            </a:br>
            <a:endParaRPr lang="en-US" sz="3200" dirty="0"/>
          </a:p>
        </p:txBody>
      </p:sp>
      <p:sp>
        <p:nvSpPr>
          <p:cNvPr id="3" name="Content Placeholder 2"/>
          <p:cNvSpPr>
            <a:spLocks noGrp="1"/>
          </p:cNvSpPr>
          <p:nvPr>
            <p:ph sz="half" idx="1"/>
          </p:nvPr>
        </p:nvSpPr>
        <p:spPr>
          <a:xfrm>
            <a:off x="228600" y="1752600"/>
            <a:ext cx="8534400" cy="459028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dirty="0" smtClean="0"/>
              <a:t>The </a:t>
            </a:r>
            <a:r>
              <a:rPr lang="en-US" dirty="0"/>
              <a:t>goal of the course is to learn to use technology </a:t>
            </a:r>
            <a:br>
              <a:rPr lang="en-US" dirty="0"/>
            </a:br>
            <a:r>
              <a:rPr lang="en-US" dirty="0"/>
              <a:t>to explore and/or to solve mathematics problems, </a:t>
            </a:r>
          </a:p>
          <a:p>
            <a:pPr lvl="1"/>
            <a:r>
              <a:rPr lang="en-US" dirty="0"/>
              <a:t>Example: Use a CAS, like </a:t>
            </a:r>
            <a:r>
              <a:rPr lang="en-US" dirty="0" err="1"/>
              <a:t>Mathematica</a:t>
            </a:r>
            <a:r>
              <a:rPr lang="en-US" dirty="0"/>
              <a:t> or Wolfram-Alpha, to find the roots of polynomials using various methods.</a:t>
            </a:r>
          </a:p>
          <a:p>
            <a:pPr lvl="1"/>
            <a:r>
              <a:rPr lang="en-US" dirty="0"/>
              <a:t>Example: Use a graphing calculator to find the best straight line fit to a given set of data.</a:t>
            </a:r>
          </a:p>
          <a:p>
            <a:r>
              <a:rPr lang="en-US" dirty="0"/>
              <a:t>to create pedagogical demonstrations </a:t>
            </a:r>
          </a:p>
          <a:p>
            <a:pPr lvl="1"/>
            <a:r>
              <a:rPr lang="en-US" dirty="0"/>
              <a:t>Example: Use a dynamic geometry software, like </a:t>
            </a:r>
            <a:r>
              <a:rPr lang="en-US" dirty="0" err="1"/>
              <a:t>Geogebra</a:t>
            </a:r>
            <a:r>
              <a:rPr lang="en-US" dirty="0"/>
              <a:t>, to create a demonstration about concurrence of certain lines in a triangle.</a:t>
            </a:r>
          </a:p>
          <a:p>
            <a:r>
              <a:rPr lang="en-US" dirty="0"/>
              <a:t>to communicate math ideas using various technology tools</a:t>
            </a:r>
          </a:p>
          <a:p>
            <a:pPr lvl="1"/>
            <a:r>
              <a:rPr lang="en-US" dirty="0"/>
              <a:t>Example: Create a website explaining a given math topic</a:t>
            </a:r>
          </a:p>
          <a:p>
            <a:pPr lvl="1"/>
            <a:r>
              <a:rPr lang="en-US" dirty="0"/>
              <a:t>Example: Use latex to communicate mathematical ideas in writing.</a:t>
            </a:r>
          </a:p>
        </p:txBody>
      </p:sp>
    </p:spTree>
    <p:extLst>
      <p:ext uri="{BB962C8B-B14F-4D97-AF65-F5344CB8AC3E}">
        <p14:creationId xmlns:p14="http://schemas.microsoft.com/office/powerpoint/2010/main" val="3110803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657600"/>
            <a:ext cx="4572000" cy="2308324"/>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en-US" dirty="0" smtClean="0"/>
              <a:t>Since </a:t>
            </a:r>
            <a:r>
              <a:rPr lang="en-US" dirty="0"/>
              <a:t>technology changes really fast, our focus will be more on to "learn how to learn" as opposed to  mastering particular technology. (For example, using the help button efficiently)</a:t>
            </a:r>
            <a:r>
              <a:rPr lang="en-US" dirty="0" smtClean="0"/>
              <a:t>.</a:t>
            </a:r>
            <a:endParaRPr lang="en-US" dirty="0"/>
          </a:p>
        </p:txBody>
      </p:sp>
      <p:sp>
        <p:nvSpPr>
          <p:cNvPr id="3" name="Rectangle 2"/>
          <p:cNvSpPr/>
          <p:nvPr/>
        </p:nvSpPr>
        <p:spPr>
          <a:xfrm>
            <a:off x="3429000" y="990600"/>
            <a:ext cx="4572000" cy="156966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dirty="0" smtClean="0"/>
              <a:t>The </a:t>
            </a:r>
            <a:r>
              <a:rPr lang="en-US" dirty="0"/>
              <a:t>"mathematics" and "communication" </a:t>
            </a:r>
            <a:r>
              <a:rPr lang="en-US" dirty="0" smtClean="0"/>
              <a:t>aspects of </a:t>
            </a:r>
            <a:r>
              <a:rPr lang="en-US" dirty="0"/>
              <a:t>this course are crucial and will be part of the assessment . </a:t>
            </a:r>
          </a:p>
        </p:txBody>
      </p:sp>
    </p:spTree>
    <p:extLst>
      <p:ext uri="{BB962C8B-B14F-4D97-AF65-F5344CB8AC3E}">
        <p14:creationId xmlns:p14="http://schemas.microsoft.com/office/powerpoint/2010/main" val="1903510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1143000"/>
            <a:ext cx="8534400" cy="5411788"/>
          </a:xfrm>
          <a:prstGeom prst="rect">
            <a:avLst/>
          </a:prstGeom>
          <a:ln/>
          <a:extLst/>
        </p:spPr>
        <p:style>
          <a:lnRef idx="1">
            <a:schemeClr val="accent2"/>
          </a:lnRef>
          <a:fillRef idx="2">
            <a:schemeClr val="accent2"/>
          </a:fillRef>
          <a:effectRef idx="1">
            <a:schemeClr val="accent2"/>
          </a:effectRef>
          <a:fontRef idx="minor">
            <a:schemeClr val="dk1"/>
          </a:fontRef>
        </p:style>
        <p:txBody>
          <a:bodyPr tIns="73800"/>
          <a:lstStyle>
            <a:lvl1pPr>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ＭＳ Ｐゴシック" charset="0"/>
                <a:cs typeface="MS Gothic" charset="0"/>
              </a:defRPr>
            </a:lvl1pPr>
            <a:lvl2pPr marL="736600" indent="-279400">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2pPr>
            <a:lvl3pPr>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3pPr>
            <a:lvl4pPr>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4pPr>
            <a:lvl5pPr>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679450" algn="l"/>
                <a:tab pos="1136650" algn="l"/>
                <a:tab pos="1593850" algn="l"/>
                <a:tab pos="2051050" algn="l"/>
                <a:tab pos="2508250" algn="l"/>
                <a:tab pos="2965450" algn="l"/>
                <a:tab pos="3422650" algn="l"/>
                <a:tab pos="3879850" algn="l"/>
                <a:tab pos="4337050" algn="l"/>
                <a:tab pos="4794250" algn="l"/>
                <a:tab pos="5251450" algn="l"/>
                <a:tab pos="5708650" algn="l"/>
                <a:tab pos="6165850" algn="l"/>
                <a:tab pos="6623050" algn="l"/>
                <a:tab pos="7080250" algn="l"/>
                <a:tab pos="7537450" algn="l"/>
                <a:tab pos="7994650" algn="l"/>
                <a:tab pos="8451850" algn="l"/>
                <a:tab pos="8909050" algn="l"/>
                <a:tab pos="9366250" algn="l"/>
                <a:tab pos="9823450" algn="l"/>
              </a:tabLst>
              <a:defRPr>
                <a:solidFill>
                  <a:srgbClr val="000000"/>
                </a:solidFill>
                <a:latin typeface="Arial" charset="0"/>
                <a:ea typeface="MS Gothic" charset="0"/>
                <a:cs typeface="MS Gothic" charset="0"/>
              </a:defRPr>
            </a:lvl9pPr>
          </a:lstStyle>
          <a:p>
            <a:pPr>
              <a:lnSpc>
                <a:spcPct val="93000"/>
              </a:lnSpc>
              <a:spcBef>
                <a:spcPts val="800"/>
              </a:spcBef>
              <a:defRPr/>
            </a:pPr>
            <a:r>
              <a:rPr lang="en-US" sz="2800" dirty="0">
                <a:hlinkClick r:id="rId3"/>
              </a:rPr>
              <a:t>http://</a:t>
            </a:r>
            <a:r>
              <a:rPr lang="en-US" sz="2800" dirty="0" smtClean="0">
                <a:hlinkClick r:id="rId3"/>
              </a:rPr>
              <a:t>www.math.sunysb.edu/~moira</a:t>
            </a:r>
            <a:r>
              <a:rPr lang="en-US" sz="2800" dirty="0">
                <a:hlinkClick r:id="rId3"/>
              </a:rPr>
              <a:t>/mat517-spr14</a:t>
            </a:r>
            <a:r>
              <a:rPr lang="en-US" sz="2800" dirty="0" smtClean="0">
                <a:hlinkClick r:id="rId3"/>
              </a:rPr>
              <a:t>/</a:t>
            </a:r>
            <a:endParaRPr lang="en-US" sz="2800" dirty="0" smtClean="0">
              <a:solidFill>
                <a:schemeClr val="tx1"/>
              </a:solidFill>
              <a:latin typeface="Times New Roman" charset="0"/>
              <a:ea typeface="ＭＳ Ｐゴシック" charset="0"/>
            </a:endParaRPr>
          </a:p>
          <a:p>
            <a:pPr lvl="1">
              <a:lnSpc>
                <a:spcPct val="93000"/>
              </a:lnSpc>
              <a:spcBef>
                <a:spcPts val="700"/>
              </a:spcBef>
              <a:buFont typeface="Times New Roman" charset="0"/>
              <a:buChar char="•"/>
              <a:defRPr/>
            </a:pPr>
            <a:r>
              <a:rPr lang="en-US" sz="2800" dirty="0">
                <a:solidFill>
                  <a:schemeClr val="tx1"/>
                </a:solidFill>
                <a:latin typeface="Times New Roman" charset="0"/>
                <a:ea typeface="ＭＳ Ｐゴシック" charset="0"/>
              </a:rPr>
              <a:t>Announcements</a:t>
            </a:r>
          </a:p>
          <a:p>
            <a:pPr lvl="1">
              <a:lnSpc>
                <a:spcPct val="93000"/>
              </a:lnSpc>
              <a:spcBef>
                <a:spcPts val="700"/>
              </a:spcBef>
              <a:buFont typeface="Times New Roman" charset="0"/>
              <a:buChar char="•"/>
              <a:defRPr/>
            </a:pPr>
            <a:r>
              <a:rPr lang="en-US" sz="2800" dirty="0" smtClean="0">
                <a:solidFill>
                  <a:schemeClr val="tx1"/>
                </a:solidFill>
                <a:latin typeface="Times New Roman" charset="0"/>
                <a:ea typeface="ＭＳ Ｐゴシック" charset="0"/>
              </a:rPr>
              <a:t>Syllabus</a:t>
            </a:r>
          </a:p>
          <a:p>
            <a:pPr lvl="1">
              <a:lnSpc>
                <a:spcPct val="93000"/>
              </a:lnSpc>
              <a:spcBef>
                <a:spcPts val="700"/>
              </a:spcBef>
              <a:buFont typeface="Times New Roman" charset="0"/>
              <a:buChar char="•"/>
              <a:defRPr/>
            </a:pPr>
            <a:r>
              <a:rPr lang="en-US" sz="2800" dirty="0" smtClean="0">
                <a:solidFill>
                  <a:schemeClr val="tx1"/>
                </a:solidFill>
                <a:latin typeface="Times New Roman" charset="0"/>
                <a:ea typeface="ＭＳ Ｐゴシック" charset="0"/>
              </a:rPr>
              <a:t>Schedule</a:t>
            </a:r>
          </a:p>
          <a:p>
            <a:pPr lvl="1">
              <a:lnSpc>
                <a:spcPct val="93000"/>
              </a:lnSpc>
              <a:spcBef>
                <a:spcPts val="700"/>
              </a:spcBef>
              <a:buFont typeface="Times New Roman" charset="0"/>
              <a:buChar char="•"/>
              <a:defRPr/>
            </a:pPr>
            <a:r>
              <a:rPr lang="en-US" sz="2800" dirty="0" smtClean="0">
                <a:solidFill>
                  <a:schemeClr val="tx1"/>
                </a:solidFill>
                <a:latin typeface="Times New Roman" charset="0"/>
                <a:ea typeface="ＭＳ Ｐゴシック" charset="0"/>
              </a:rPr>
              <a:t>Homework assignments</a:t>
            </a:r>
          </a:p>
          <a:p>
            <a:pPr lvl="1">
              <a:lnSpc>
                <a:spcPct val="93000"/>
              </a:lnSpc>
              <a:spcBef>
                <a:spcPts val="700"/>
              </a:spcBef>
              <a:buFont typeface="Times New Roman" charset="0"/>
              <a:buChar char="•"/>
              <a:defRPr/>
            </a:pPr>
            <a:r>
              <a:rPr lang="en-US" sz="2800" dirty="0" smtClean="0">
                <a:solidFill>
                  <a:schemeClr val="tx1"/>
                </a:solidFill>
                <a:latin typeface="Times New Roman" charset="0"/>
                <a:ea typeface="ＭＳ Ｐゴシック" charset="0"/>
              </a:rPr>
              <a:t>All course materials including these slides.</a:t>
            </a:r>
          </a:p>
          <a:p>
            <a:pPr>
              <a:lnSpc>
                <a:spcPct val="93000"/>
              </a:lnSpc>
              <a:spcBef>
                <a:spcPts val="700"/>
              </a:spcBef>
              <a:buClrTx/>
              <a:buSzTx/>
              <a:buFontTx/>
              <a:buNone/>
              <a:defRPr/>
            </a:pPr>
            <a:endParaRPr lang="en-US" sz="3200" dirty="0" smtClean="0">
              <a:solidFill>
                <a:schemeClr val="tx1"/>
              </a:solidFill>
              <a:latin typeface="Times New Roman" charset="0"/>
              <a:cs typeface="Tahoma" charset="0"/>
            </a:endParaRPr>
          </a:p>
          <a:p>
            <a:pPr>
              <a:lnSpc>
                <a:spcPct val="93000"/>
              </a:lnSpc>
              <a:spcBef>
                <a:spcPts val="800"/>
              </a:spcBef>
              <a:buClrTx/>
              <a:buSzTx/>
              <a:buFontTx/>
              <a:buNone/>
              <a:defRPr/>
            </a:pPr>
            <a:r>
              <a:rPr lang="en-US" dirty="0" smtClean="0"/>
              <a:t>https://</a:t>
            </a:r>
            <a:r>
              <a:rPr lang="en-US" dirty="0" err="1" smtClean="0"/>
              <a:t>blackboard.stonybrook.edu</a:t>
            </a:r>
            <a:r>
              <a:rPr lang="en-US" dirty="0" smtClean="0"/>
              <a:t>/</a:t>
            </a:r>
            <a:endParaRPr lang="en-US" sz="3200" dirty="0" smtClean="0">
              <a:solidFill>
                <a:schemeClr val="tx1"/>
              </a:solidFill>
              <a:latin typeface="Times New Roman" charset="0"/>
              <a:cs typeface="Tahoma" charset="0"/>
              <a:hlinkClick r:id="rId4"/>
            </a:endParaRPr>
          </a:p>
          <a:p>
            <a:pPr lvl="1">
              <a:lnSpc>
                <a:spcPct val="93000"/>
              </a:lnSpc>
              <a:spcBef>
                <a:spcPts val="700"/>
              </a:spcBef>
              <a:buFont typeface="Times New Roman" charset="0"/>
              <a:buChar char="•"/>
              <a:defRPr/>
            </a:pPr>
            <a:r>
              <a:rPr lang="en-US" sz="2800" dirty="0" smtClean="0">
                <a:solidFill>
                  <a:schemeClr val="tx1"/>
                </a:solidFill>
                <a:latin typeface="Times New Roman" charset="0"/>
                <a:ea typeface="ＭＳ Ｐゴシック" charset="0"/>
              </a:rPr>
              <a:t>Grades</a:t>
            </a:r>
          </a:p>
          <a:p>
            <a:pPr>
              <a:lnSpc>
                <a:spcPct val="93000"/>
              </a:lnSpc>
              <a:spcBef>
                <a:spcPts val="700"/>
              </a:spcBef>
              <a:buClrTx/>
              <a:buSzTx/>
              <a:buFontTx/>
              <a:buNone/>
              <a:defRPr/>
            </a:pPr>
            <a:endParaRPr lang="en-US" sz="2800" dirty="0" smtClean="0">
              <a:solidFill>
                <a:schemeClr val="tx1"/>
              </a:solidFill>
              <a:latin typeface="Times New Roman" charset="0"/>
            </a:endParaRPr>
          </a:p>
        </p:txBody>
      </p:sp>
      <p:sp>
        <p:nvSpPr>
          <p:cNvPr id="4" name="Text Box 1"/>
          <p:cNvSpPr txBox="1">
            <a:spLocks noChangeArrowheads="1"/>
          </p:cNvSpPr>
          <p:nvPr/>
        </p:nvSpPr>
        <p:spPr bwMode="auto">
          <a:xfrm>
            <a:off x="0" y="212725"/>
            <a:ext cx="88392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tIns="846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MS Gothi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S Gothic" charset="0"/>
                <a:cs typeface="MS Gothic" charset="0"/>
              </a:defRPr>
            </a:lvl9pPr>
          </a:lstStyle>
          <a:p>
            <a:pPr algn="ctr">
              <a:lnSpc>
                <a:spcPct val="93000"/>
              </a:lnSpc>
              <a:defRPr/>
            </a:pPr>
            <a:r>
              <a:rPr lang="en-US" sz="4600" spc="-100" dirty="0" smtClean="0">
                <a:solidFill>
                  <a:srgbClr val="675E47"/>
                </a:solidFill>
                <a:latin typeface="Cambria"/>
                <a:ea typeface="+mj-ea"/>
                <a:cs typeface="+mj-cs"/>
              </a:rPr>
              <a:t>Course Website</a:t>
            </a:r>
            <a:endParaRPr lang="en-US" sz="4400" b="1" dirty="0" smtClean="0">
              <a:solidFill>
                <a:srgbClr val="333399"/>
              </a:solidFill>
              <a:latin typeface="Times New Roman" charset="0"/>
              <a:cs typeface="Tahoma"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r>
              <a:rPr lang="en-US" dirty="0"/>
              <a:t>	</a:t>
            </a:r>
          </a:p>
        </p:txBody>
      </p:sp>
      <p:sp>
        <p:nvSpPr>
          <p:cNvPr id="3" name="Content Placeholder 2"/>
          <p:cNvSpPr>
            <a:spLocks noGrp="1"/>
          </p:cNvSpPr>
          <p:nvPr>
            <p:ph idx="1"/>
          </p:nvPr>
        </p:nvSpPr>
        <p:spPr>
          <a:xfrm>
            <a:off x="457200" y="1600200"/>
            <a:ext cx="6096000" cy="1371600"/>
          </a:xfrm>
        </p:spPr>
        <p:style>
          <a:lnRef idx="1">
            <a:schemeClr val="dk1"/>
          </a:lnRef>
          <a:fillRef idx="2">
            <a:schemeClr val="dk1"/>
          </a:fillRef>
          <a:effectRef idx="1">
            <a:schemeClr val="dk1"/>
          </a:effectRef>
          <a:fontRef idx="minor">
            <a:schemeClr val="dk1"/>
          </a:fontRef>
        </p:style>
        <p:txBody>
          <a:bodyPr/>
          <a:lstStyle/>
          <a:p>
            <a:r>
              <a:rPr lang="en-US" dirty="0" smtClean="0"/>
              <a:t>Weekly homework 20%</a:t>
            </a:r>
          </a:p>
          <a:p>
            <a:r>
              <a:rPr lang="en-US" dirty="0" smtClean="0"/>
              <a:t>Three projects 20%</a:t>
            </a:r>
          </a:p>
          <a:p>
            <a:r>
              <a:rPr lang="en-US" dirty="0" smtClean="0"/>
              <a:t>Class participation 20%</a:t>
            </a:r>
            <a:endParaRPr lang="en-US" dirty="0"/>
          </a:p>
        </p:txBody>
      </p:sp>
      <p:sp>
        <p:nvSpPr>
          <p:cNvPr id="5" name="Rectangle 4"/>
          <p:cNvSpPr/>
          <p:nvPr/>
        </p:nvSpPr>
        <p:spPr>
          <a:xfrm>
            <a:off x="3581400" y="3733800"/>
            <a:ext cx="4572000" cy="16355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342900" lvl="0" indent="-228600" defTabSz="914400" fontAlgn="auto">
              <a:lnSpc>
                <a:spcPct val="83000"/>
              </a:lnSpc>
              <a:spcBef>
                <a:spcPts val="700"/>
              </a:spcBef>
              <a:spcAft>
                <a:spcPts val="0"/>
              </a:spcAft>
              <a:buClrTx/>
              <a:buSzTx/>
              <a:tabLst/>
              <a:defRPr/>
            </a:pPr>
            <a:r>
              <a:rPr lang="en-US" dirty="0">
                <a:solidFill>
                  <a:srgbClr val="2F2B20"/>
                </a:solidFill>
                <a:latin typeface="+mn-lt"/>
                <a:cs typeface="Tahoma" charset="0"/>
              </a:rPr>
              <a:t>Except for the class participation, the grade will be strongly based on performance. Effort will always contribute but it is not the basis of the grade.</a:t>
            </a:r>
          </a:p>
        </p:txBody>
      </p:sp>
    </p:spTree>
    <p:extLst>
      <p:ext uri="{BB962C8B-B14F-4D97-AF65-F5344CB8AC3E}">
        <p14:creationId xmlns:p14="http://schemas.microsoft.com/office/powerpoint/2010/main" val="1589961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04800" y="211138"/>
            <a:ext cx="8153400" cy="550862"/>
          </a:xfrm>
        </p:spPr>
        <p:txBody>
          <a:bodyPr tIns="38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Project and homework</a:t>
            </a:r>
            <a:endParaRPr lang="en-US" dirty="0" smtClean="0"/>
          </a:p>
        </p:txBody>
      </p:sp>
      <p:sp>
        <p:nvSpPr>
          <p:cNvPr id="13314" name="Rectangle 2"/>
          <p:cNvSpPr>
            <a:spLocks noGrp="1" noChangeArrowheads="1"/>
          </p:cNvSpPr>
          <p:nvPr>
            <p:ph type="subTitle" idx="4294967295"/>
          </p:nvPr>
        </p:nvSpPr>
        <p:spPr>
          <a:xfrm>
            <a:off x="762000" y="1295400"/>
            <a:ext cx="7086600" cy="4648200"/>
          </a:xfrm>
        </p:spPr>
        <p:style>
          <a:lnRef idx="1">
            <a:schemeClr val="accent2"/>
          </a:lnRef>
          <a:fillRef idx="2">
            <a:schemeClr val="accent2"/>
          </a:fillRef>
          <a:effectRef idx="1">
            <a:schemeClr val="accent2"/>
          </a:effectRef>
          <a:fontRef idx="minor">
            <a:schemeClr val="dk1"/>
          </a:fontRef>
        </p:style>
        <p:txBody>
          <a:bodyPr anchor="ctr"/>
          <a:lstStyle/>
          <a:p>
            <a:pPr marL="0" indent="0">
              <a:buFont typeface="Times" charset="0"/>
              <a:buChar char="•"/>
              <a:tabLst>
                <a:tab pos="341313"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t>You cannot learn in this course without working on problems and projects. </a:t>
            </a:r>
            <a:r>
              <a:rPr lang="en-US" dirty="0"/>
              <a:t> </a:t>
            </a:r>
            <a:r>
              <a:rPr lang="en-US" dirty="0" smtClean="0"/>
              <a:t>Thus, you should </a:t>
            </a:r>
            <a:r>
              <a:rPr lang="en-US" dirty="0"/>
              <a:t>e</a:t>
            </a:r>
            <a:r>
              <a:rPr lang="en-US" dirty="0" smtClean="0"/>
              <a:t>xpect to spend a few </a:t>
            </a:r>
            <a:r>
              <a:rPr lang="en-US" dirty="0" smtClean="0"/>
              <a:t>hours (five, six,…) </a:t>
            </a:r>
            <a:r>
              <a:rPr lang="en-US" dirty="0" smtClean="0"/>
              <a:t>a week working on them.</a:t>
            </a:r>
          </a:p>
          <a:p>
            <a:pPr marL="0" indent="0">
              <a:buFont typeface="Times" charset="0"/>
              <a:buChar char="•"/>
              <a:tabLst>
                <a:tab pos="341313"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t>Start submitting homework from the beginning of the course (and don’t stop until the end!).</a:t>
            </a:r>
          </a:p>
          <a:p>
            <a:pPr marL="0" indent="0">
              <a:tabLst>
                <a:tab pos="341313"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a:t>No late homework will be </a:t>
            </a:r>
            <a:r>
              <a:rPr lang="en-US" dirty="0" smtClean="0"/>
              <a:t>accepted. If </a:t>
            </a:r>
            <a:r>
              <a:rPr lang="en-US" dirty="0"/>
              <a:t>you have a serious documented reason communicate it to me as soon as </a:t>
            </a:r>
            <a:r>
              <a:rPr lang="en-US" dirty="0" smtClean="0"/>
              <a:t>possible and will discuss possibilities.</a:t>
            </a:r>
          </a:p>
          <a:p>
            <a:pPr marL="0" indent="0">
              <a:tabLst>
                <a:tab pos="341313"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t>Start working on your project and homework a day before the deadline is a very bad idea. Plan ahead.</a:t>
            </a: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7620000" cy="56388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dirty="0"/>
              <a:t>Homework will be posted online each Thursday evening and must be posted on the Stony Brook Google site before midnight of the due date (the following Thursday). </a:t>
            </a:r>
            <a:endParaRPr lang="en-US" dirty="0" smtClean="0"/>
          </a:p>
          <a:p>
            <a:r>
              <a:rPr lang="en-US" dirty="0" smtClean="0"/>
              <a:t>All </a:t>
            </a:r>
            <a:r>
              <a:rPr lang="en-US" dirty="0"/>
              <a:t>solutions must be written in Latex </a:t>
            </a:r>
            <a:r>
              <a:rPr lang="en-US" dirty="0" smtClean="0"/>
              <a:t>and submitted in </a:t>
            </a:r>
            <a:r>
              <a:rPr lang="en-US" dirty="0" err="1" smtClean="0"/>
              <a:t>pdf</a:t>
            </a:r>
            <a:r>
              <a:rPr lang="en-US" dirty="0" smtClean="0"/>
              <a:t> form unless </a:t>
            </a:r>
            <a:r>
              <a:rPr lang="en-US" dirty="0"/>
              <a:t>otherwise stated. </a:t>
            </a:r>
            <a:endParaRPr lang="en-US" dirty="0" smtClean="0"/>
          </a:p>
          <a:p>
            <a:r>
              <a:rPr lang="en-US" dirty="0" smtClean="0"/>
              <a:t>Each </a:t>
            </a:r>
            <a:r>
              <a:rPr lang="en-US" dirty="0"/>
              <a:t>graded problem or activity is worth up to 10 points. </a:t>
            </a:r>
            <a:endParaRPr lang="en-US" dirty="0" smtClean="0"/>
          </a:p>
          <a:p>
            <a:r>
              <a:rPr lang="en-US" dirty="0" smtClean="0"/>
              <a:t>You </a:t>
            </a:r>
            <a:r>
              <a:rPr lang="en-US" dirty="0"/>
              <a:t>are encouraged to study with and discuss problems with others from the class, but </a:t>
            </a:r>
            <a:r>
              <a:rPr lang="en-US" i="1" u="sng" dirty="0"/>
              <a:t>you must write up your own homework by yourself on your own. </a:t>
            </a:r>
            <a:endParaRPr lang="en-US" dirty="0" smtClean="0"/>
          </a:p>
          <a:p>
            <a:r>
              <a:rPr lang="en-US" dirty="0" smtClean="0"/>
              <a:t>Mathematical </a:t>
            </a:r>
            <a:r>
              <a:rPr lang="en-US" dirty="0"/>
              <a:t>writing is an important part of this course and will be part of your grade.  All problem sets  should be written in  complete English sentences, with correct grammar and correct spelling. </a:t>
            </a:r>
            <a:endParaRPr lang="en-US" dirty="0" smtClean="0"/>
          </a:p>
          <a:p>
            <a:r>
              <a:rPr lang="en-US" dirty="0" smtClean="0"/>
              <a:t>All </a:t>
            </a:r>
            <a:r>
              <a:rPr lang="en-US" dirty="0"/>
              <a:t>mathematical steps should be clearly justified. </a:t>
            </a:r>
            <a:endParaRPr lang="en-US" dirty="0" smtClean="0"/>
          </a:p>
          <a:p>
            <a:r>
              <a:rPr lang="en-US" dirty="0" smtClean="0"/>
              <a:t>The </a:t>
            </a:r>
            <a:r>
              <a:rPr lang="en-US" dirty="0"/>
              <a:t>number of symbols and abbreviations/acronyms should be minimal (or zero)</a:t>
            </a:r>
            <a:r>
              <a:rPr lang="en-US" dirty="0" smtClean="0"/>
              <a:t>.</a:t>
            </a:r>
          </a:p>
          <a:p>
            <a:r>
              <a:rPr lang="en-US" dirty="0" smtClean="0"/>
              <a:t>Proofread </a:t>
            </a:r>
            <a:r>
              <a:rPr lang="en-US" dirty="0"/>
              <a:t>what you have written before submitting. Reading aloud to yourself is helpful for this</a:t>
            </a:r>
            <a:r>
              <a:rPr lang="en-US" dirty="0" smtClean="0"/>
              <a:t>.</a:t>
            </a:r>
            <a:endParaRPr lang="en-US" dirty="0"/>
          </a:p>
        </p:txBody>
      </p:sp>
      <p:sp>
        <p:nvSpPr>
          <p:cNvPr id="5" name="Rectangle 1"/>
          <p:cNvSpPr>
            <a:spLocks noGrp="1" noChangeArrowheads="1"/>
          </p:cNvSpPr>
          <p:nvPr>
            <p:ph type="title"/>
          </p:nvPr>
        </p:nvSpPr>
        <p:spPr>
          <a:xfrm>
            <a:off x="304800" y="211138"/>
            <a:ext cx="8153400" cy="550862"/>
          </a:xfrm>
        </p:spPr>
        <p:txBody>
          <a:bodyPr tIns="38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              Homework Assignments</a:t>
            </a:r>
          </a:p>
        </p:txBody>
      </p:sp>
    </p:spTree>
    <p:extLst>
      <p:ext uri="{BB962C8B-B14F-4D97-AF65-F5344CB8AC3E}">
        <p14:creationId xmlns:p14="http://schemas.microsoft.com/office/powerpoint/2010/main" val="1224734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smtClean="0"/>
              <a:t>Homework solution</a:t>
            </a:r>
          </a:p>
        </p:txBody>
      </p:sp>
      <p:sp>
        <p:nvSpPr>
          <p:cNvPr id="563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114300" indent="0">
              <a:lnSpc>
                <a:spcPct val="83000"/>
              </a:lnSpc>
              <a:buNone/>
              <a:defRPr/>
            </a:pPr>
            <a:r>
              <a:rPr lang="en-US" sz="2400" dirty="0" smtClean="0"/>
              <a:t>A complete solution musts include the following:</a:t>
            </a:r>
          </a:p>
          <a:p>
            <a:pPr marL="114300" indent="0">
              <a:lnSpc>
                <a:spcPct val="83000"/>
              </a:lnSpc>
              <a:buNone/>
              <a:defRPr/>
            </a:pPr>
            <a:endParaRPr lang="en-US" sz="2400" dirty="0"/>
          </a:p>
          <a:p>
            <a:pPr>
              <a:lnSpc>
                <a:spcPct val="83000"/>
              </a:lnSpc>
              <a:defRPr/>
            </a:pPr>
            <a:r>
              <a:rPr lang="en-US" sz="2400" dirty="0" smtClean="0"/>
              <a:t>The statement of the problem</a:t>
            </a:r>
          </a:p>
          <a:p>
            <a:pPr>
              <a:lnSpc>
                <a:spcPct val="83000"/>
              </a:lnSpc>
              <a:defRPr/>
            </a:pPr>
            <a:r>
              <a:rPr lang="en-US" sz="2400" dirty="0" smtClean="0"/>
              <a:t> An organized presentation of ideas leading to a solution</a:t>
            </a:r>
          </a:p>
          <a:p>
            <a:pPr>
              <a:lnSpc>
                <a:spcPct val="83000"/>
              </a:lnSpc>
              <a:defRPr/>
            </a:pPr>
            <a:r>
              <a:rPr lang="en-US" sz="2400" dirty="0" smtClean="0"/>
              <a:t> An answer that is circled or boxed, if appropriate.</a:t>
            </a:r>
          </a:p>
          <a:p>
            <a:pPr>
              <a:lnSpc>
                <a:spcPct val="83000"/>
              </a:lnSpc>
              <a:defRPr/>
            </a:pPr>
            <a:r>
              <a:rPr lang="en-US" sz="2400" dirty="0" smtClean="0"/>
              <a:t>If there is no work shown, there is no credit. In other words, an answer with no justification is not admissible (even if it is the correct answer!)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3315</TotalTime>
  <Words>900</Words>
  <Application>Microsoft Macintosh PowerPoint</Application>
  <PresentationFormat>On-screen Show (4:3)</PresentationFormat>
  <Paragraphs>130</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PowerPoint Presentation</vt:lpstr>
      <vt:lpstr>PowerPoint Presentation</vt:lpstr>
      <vt:lpstr>About this course: We will discuss how technology can be used in the teaching of mathematics.  </vt:lpstr>
      <vt:lpstr>PowerPoint Presentation</vt:lpstr>
      <vt:lpstr>PowerPoint Presentation</vt:lpstr>
      <vt:lpstr>Grading </vt:lpstr>
      <vt:lpstr>Project and homework</vt:lpstr>
      <vt:lpstr>              Homework Assignments</vt:lpstr>
      <vt:lpstr>Homework solution</vt:lpstr>
      <vt:lpstr>Projects</vt:lpstr>
      <vt:lpstr>Team work</vt:lpstr>
      <vt:lpstr>PowerPoint Presentation</vt:lpstr>
      <vt:lpstr>Technology resources</vt:lpstr>
      <vt:lpstr>Tex/Latex/Texmaker </vt:lpstr>
      <vt:lpstr>GeoGebra</vt:lpstr>
      <vt:lpstr>Geogebra</vt:lpstr>
      <vt:lpstr>Google sites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MAT211 Introduction to Linear Algebra</dc:title>
  <dc:subject/>
  <dc:creator>Moira Chas</dc:creator>
  <cp:keywords/>
  <dc:description/>
  <cp:lastModifiedBy>Moira Chas</cp:lastModifiedBy>
  <cp:revision>102</cp:revision>
  <cp:lastPrinted>2014-01-28T16:25:12Z</cp:lastPrinted>
  <dcterms:created xsi:type="dcterms:W3CDTF">2009-04-22T19:24:48Z</dcterms:created>
  <dcterms:modified xsi:type="dcterms:W3CDTF">2014-01-28T17:39:41Z</dcterms:modified>
  <cp:category/>
</cp:coreProperties>
</file>