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4"/>
  </p:notesMasterIdLst>
  <p:sldIdLst>
    <p:sldId id="281" r:id="rId2"/>
    <p:sldId id="280" r:id="rId3"/>
    <p:sldId id="276" r:id="rId4"/>
    <p:sldId id="275" r:id="rId5"/>
    <p:sldId id="284" r:id="rId6"/>
    <p:sldId id="285" r:id="rId7"/>
    <p:sldId id="277" r:id="rId8"/>
    <p:sldId id="286" r:id="rId9"/>
    <p:sldId id="283" r:id="rId10"/>
    <p:sldId id="282" r:id="rId11"/>
    <p:sldId id="287" r:id="rId12"/>
    <p:sldId id="27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856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0AFDC-A894-884B-B2AE-229EF19140BC}" type="datetimeFigureOut">
              <a:rPr lang="en-US" smtClean="0"/>
              <a:t>5/6/14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54CF0-E297-8241-BB7E-5FAD5B6D1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5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A54CF0-E297-8241-BB7E-5FAD5B6D10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8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5/6/14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5/6/14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8516" y="1403493"/>
            <a:ext cx="3774515" cy="4957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“Open up” the calculator with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572655" y="2638779"/>
            <a:ext cx="7620000" cy="33648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Two (intertwined) discussions: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π</a:t>
            </a:r>
            <a:r>
              <a:rPr lang="en-US" sz="3200" baseline="30000" dirty="0" err="1" smtClean="0"/>
              <a:t>cos</a:t>
            </a:r>
            <a:r>
              <a:rPr lang="en-US" sz="3200" baseline="30000" dirty="0" smtClean="0"/>
              <a:t>(1.2 radians)</a:t>
            </a:r>
            <a:r>
              <a:rPr lang="en-US" sz="3200" dirty="0" smtClean="0"/>
              <a:t>… what does it mean?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Graphs in the TI 84</a:t>
            </a:r>
            <a:r>
              <a:rPr lang="en-US" sz="3200" baseline="300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329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4-04-29 at 7.23.2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44" y="2756885"/>
            <a:ext cx="5043081" cy="3985661"/>
          </a:xfrm>
          <a:prstGeom prst="rect">
            <a:avLst/>
          </a:prstGeom>
        </p:spPr>
      </p:pic>
      <p:pic>
        <p:nvPicPr>
          <p:cNvPr id="7" name="Picture 6" descr="Screen Shot 2014-04-29 at 7.23.3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9545" y="-203921"/>
            <a:ext cx="5482563" cy="3367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932546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614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36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6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63" tmFilter="0, 0; 0.125,0.2665; 0.25,0.4; 0.375,0.465; 0.5,0.5;  0.625,0.535; 0.75,0.6; 0.875,0.7335; 1,1">
                                          <p:stCondLst>
                                            <p:cond delay="8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32" tmFilter="0, 0; 0.125,0.2665; 0.25,0.4; 0.375,0.465; 0.5,0.5;  0.625,0.535; 0.75,0.6; 0.875,0.7335; 1,1">
                                          <p:stCondLst>
                                            <p:cond delay="17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13" tmFilter="0, 0; 0.125,0.2665; 0.25,0.4; 0.375,0.465; 0.5,0.5;  0.625,0.535; 0.75,0.6; 0.875,0.7335; 1,1">
                                          <p:stCondLst>
                                            <p:cond delay="215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4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16" decel="50000">
                                          <p:stCondLst>
                                            <p:cond delay="87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4">
                                          <p:stCondLst>
                                            <p:cond delay="170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16" decel="50000">
                                          <p:stCondLst>
                                            <p:cond delay="173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4">
                                          <p:stCondLst>
                                            <p:cond delay="21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16" decel="50000">
                                          <p:stCondLst>
                                            <p:cond delay="21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4">
                                          <p:stCondLst>
                                            <p:cond delay="23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16" decel="50000">
                                          <p:stCondLst>
                                            <p:cond delay="238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 program that draws a line (any line!) on your calculator using </a:t>
            </a:r>
            <a:r>
              <a:rPr lang="en-US" dirty="0" err="1" smtClean="0"/>
              <a:t>Pxl</a:t>
            </a:r>
            <a:r>
              <a:rPr lang="en-US" dirty="0" smtClean="0"/>
              <a:t>-On and a For-loop.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40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Log(385) ~2.585</a:t>
            </a:r>
          </a:p>
          <a:p>
            <a:r>
              <a:rPr lang="en-US" dirty="0" smtClean="0"/>
              <a:t>Log(38.5)~1.585</a:t>
            </a:r>
          </a:p>
          <a:p>
            <a:r>
              <a:rPr lang="en-US" dirty="0" smtClean="0"/>
              <a:t>Log(3.85)~0.585</a:t>
            </a:r>
          </a:p>
          <a:p>
            <a:r>
              <a:rPr lang="en-US" dirty="0" smtClean="0"/>
              <a:t>Long(0.385) ~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5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Start with integer powers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554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Define (positive) integer powers.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 the recursive definition of integer powers to write down a program to compute integer powers in the calculator. 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8730" y="3641065"/>
            <a:ext cx="7465291" cy="19251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Food for thought</a:t>
            </a:r>
          </a:p>
          <a:p>
            <a:r>
              <a:rPr lang="en-US" sz="3200" dirty="0" smtClean="0"/>
              <a:t>Integer powers are to multiplication by integers, as multiplication by integers is to addition.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193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1626, Peter Minuet bought the island of Manhattan to native Americans for trinkets valued at $24. </a:t>
            </a:r>
          </a:p>
          <a:p>
            <a:r>
              <a:rPr lang="en-US" dirty="0" smtClean="0"/>
              <a:t>Suppose those $24 were invested at 8% annual. What would their $24 be worth today?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Compute with our own program and with the calculator program. Time both results and compare. </a:t>
            </a:r>
          </a:p>
        </p:txBody>
      </p:sp>
    </p:spTree>
    <p:extLst>
      <p:ext uri="{BB962C8B-B14F-4D97-AF65-F5344CB8AC3E}">
        <p14:creationId xmlns:p14="http://schemas.microsoft.com/office/powerpoint/2010/main" val="111525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89" y="274638"/>
            <a:ext cx="5060244" cy="1143000"/>
          </a:xfrm>
        </p:spPr>
        <p:txBody>
          <a:bodyPr/>
          <a:lstStyle/>
          <a:p>
            <a:r>
              <a:rPr lang="en-US" dirty="0" smtClean="0"/>
              <a:t>Positive integer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977" y="1662290"/>
            <a:ext cx="3677356" cy="48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Prompt B,E</a:t>
            </a:r>
          </a:p>
          <a:p>
            <a:pPr marL="114300" indent="0">
              <a:buNone/>
            </a:pPr>
            <a:r>
              <a:rPr lang="en-US" sz="2400" dirty="0" smtClean="0"/>
              <a:t>1-&gt;P</a:t>
            </a:r>
          </a:p>
          <a:p>
            <a:pPr marL="114300" indent="0">
              <a:buNone/>
            </a:pPr>
            <a:r>
              <a:rPr lang="en-US" sz="2400" dirty="0" smtClean="0"/>
              <a:t>While E&gt;0</a:t>
            </a:r>
          </a:p>
          <a:p>
            <a:pPr marL="114300" indent="0">
              <a:buNone/>
            </a:pPr>
            <a:r>
              <a:rPr lang="en-US" sz="2400" dirty="0" smtClean="0"/>
              <a:t>	E – 2 * </a:t>
            </a:r>
            <a:r>
              <a:rPr lang="en-US" sz="2400" dirty="0" err="1" smtClean="0"/>
              <a:t>int</a:t>
            </a:r>
            <a:r>
              <a:rPr lang="en-US" sz="2400" dirty="0" smtClean="0"/>
              <a:t>(E/2)-&gt;R</a:t>
            </a:r>
          </a:p>
          <a:p>
            <a:pPr marL="114300" indent="0">
              <a:buNone/>
            </a:pPr>
            <a:r>
              <a:rPr lang="en-US" sz="2400" dirty="0" smtClean="0"/>
              <a:t>	If R=1</a:t>
            </a:r>
          </a:p>
          <a:p>
            <a:pPr marL="114300" indent="0">
              <a:buNone/>
            </a:pP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P*B-&gt;P</a:t>
            </a:r>
          </a:p>
          <a:p>
            <a:pPr marL="11430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B*B-&gt;B</a:t>
            </a:r>
          </a:p>
          <a:p>
            <a:pPr marL="11430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int</a:t>
            </a:r>
            <a:r>
              <a:rPr lang="en-US" sz="2400" dirty="0" smtClean="0"/>
              <a:t>(E/2)-&gt;E</a:t>
            </a:r>
          </a:p>
          <a:p>
            <a:pPr marL="114300" indent="0">
              <a:buNone/>
            </a:pPr>
            <a:r>
              <a:rPr lang="en-US" sz="2400" dirty="0" smtClean="0"/>
              <a:t>End</a:t>
            </a:r>
          </a:p>
          <a:p>
            <a:pPr marL="114300" indent="0">
              <a:buNone/>
            </a:pPr>
            <a:r>
              <a:rPr lang="en-US" sz="2400" dirty="0" err="1" smtClean="0"/>
              <a:t>Disp</a:t>
            </a:r>
            <a:r>
              <a:rPr lang="en-US" sz="2400" dirty="0" smtClean="0"/>
              <a:t> P</a:t>
            </a:r>
          </a:p>
          <a:p>
            <a:pPr marL="114300" indent="0">
              <a:buNone/>
            </a:pP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2057401"/>
            <a:ext cx="4346223" cy="43857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dirty="0" smtClean="0"/>
              <a:t>Write down a table following the values of B, E, P and R in the following situations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Before the while loop.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After the first pass on the while loop.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400" dirty="0" smtClean="0"/>
              <a:t>After the second pass on the while loop and so on until the value E=0 is reached.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6223" y="328245"/>
            <a:ext cx="45720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A9A57C"/>
              </a:buClr>
            </a:pPr>
            <a:r>
              <a:rPr lang="en-US" sz="2200" dirty="0" smtClean="0">
                <a:solidFill>
                  <a:srgbClr val="2F2B20"/>
                </a:solidFill>
              </a:rPr>
              <a:t>Use this program to compute the “price of Manhattan” and compare the timing with the first program we discussed.</a:t>
            </a:r>
            <a:endParaRPr lang="en-US" sz="22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5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91" y="249382"/>
            <a:ext cx="7620000" cy="2486891"/>
          </a:xfrm>
        </p:spPr>
        <p:txBody>
          <a:bodyPr>
            <a:normAutofit/>
          </a:bodyPr>
          <a:lstStyle/>
          <a:p>
            <a:r>
              <a:rPr lang="en-US" dirty="0" smtClean="0"/>
              <a:t>Graph in your calculator y=(1+x)</a:t>
            </a:r>
            <a:r>
              <a:rPr lang="en-US" baseline="30000" dirty="0" smtClean="0"/>
              <a:t>1/x </a:t>
            </a:r>
          </a:p>
          <a:p>
            <a:r>
              <a:rPr lang="en-US" dirty="0" smtClean="0"/>
              <a:t>Is the graph you obtained the graph of a function?</a:t>
            </a:r>
          </a:p>
          <a:p>
            <a:r>
              <a:rPr lang="en-US" dirty="0" smtClean="0"/>
              <a:t>If so, what is the domain?</a:t>
            </a:r>
          </a:p>
          <a:p>
            <a:r>
              <a:rPr lang="en-US" dirty="0" smtClean="0"/>
              <a:t>Consider the points on the graph on the left side of the line x=-1. Can you find the coordinates of those points?</a:t>
            </a:r>
          </a:p>
          <a:p>
            <a:r>
              <a:rPr lang="en-US" dirty="0" smtClean="0"/>
              <a:t>Can explain the graph?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71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display a table in the TI 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Make sure that the equal sign in the Y= of your function is highlighted.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-Window to get to the Table Set Up Menu.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Choose the appropriate values for your table.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Make sure that Auto is highlighted in </a:t>
            </a:r>
            <a:r>
              <a:rPr lang="en-US" dirty="0" err="1" smtClean="0"/>
              <a:t>Indepnt</a:t>
            </a:r>
            <a:r>
              <a:rPr lang="en-US" dirty="0" smtClean="0"/>
              <a:t> and Depend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Press 2</a:t>
            </a:r>
            <a:r>
              <a:rPr lang="en-US" baseline="30000" dirty="0" smtClean="0"/>
              <a:t>nd</a:t>
            </a:r>
            <a:r>
              <a:rPr lang="en-US" dirty="0" smtClean="0"/>
              <a:t> Graph to display the table.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6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nteger powers  (positive or negative exponents)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414889"/>
            <a:ext cx="7620000" cy="14252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M</a:t>
            </a:r>
            <a:r>
              <a:rPr lang="en-US" sz="2800" dirty="0" smtClean="0"/>
              <a:t>odify the positive integer powers program to compute also non-negative powers of positive numbers.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19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Non-integer powers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/>
              <a:t>Write down 0.714 in base 2.  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Use 1. to compute </a:t>
            </a:r>
            <a:r>
              <a:rPr lang="en-US" dirty="0"/>
              <a:t>3</a:t>
            </a:r>
            <a:r>
              <a:rPr lang="en-US" baseline="30000" dirty="0"/>
              <a:t>0.714</a:t>
            </a:r>
            <a:r>
              <a:rPr lang="en-US" dirty="0"/>
              <a:t>  in your TI 84 using only the square root and product keys.</a:t>
            </a:r>
            <a:r>
              <a:rPr lang="en-US" baseline="30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96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29 at 7.16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92" y="0"/>
            <a:ext cx="6868968" cy="680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6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3632</TotalTime>
  <Words>446</Words>
  <Application>Microsoft Macintosh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Plan for today </vt:lpstr>
      <vt:lpstr>Start with integer powers</vt:lpstr>
      <vt:lpstr>PowerPoint Presentation</vt:lpstr>
      <vt:lpstr>Positive integer powers</vt:lpstr>
      <vt:lpstr>PowerPoint Presentation</vt:lpstr>
      <vt:lpstr>To display a table in the TI 84</vt:lpstr>
      <vt:lpstr>Integer powers  (positive or negative exponents)</vt:lpstr>
      <vt:lpstr>Non-integer powers </vt:lpstr>
      <vt:lpstr>PowerPoint Presentation</vt:lpstr>
      <vt:lpstr>PowerPoint Presentation</vt:lpstr>
      <vt:lpstr>PowerPoint Presentation</vt:lpstr>
      <vt:lpstr>PowerPoint Presentation</vt:lpstr>
    </vt:vector>
  </TitlesOfParts>
  <Company>Stony Brook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 fitting</dc:title>
  <dc:creator>Mathematics Department</dc:creator>
  <cp:lastModifiedBy>Moira Chas</cp:lastModifiedBy>
  <cp:revision>76</cp:revision>
  <dcterms:created xsi:type="dcterms:W3CDTF">2014-04-07T21:17:08Z</dcterms:created>
  <dcterms:modified xsi:type="dcterms:W3CDTF">2014-05-06T18:20:38Z</dcterms:modified>
</cp:coreProperties>
</file>